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 id="2147483676" r:id="rId2"/>
  </p:sldMasterIdLst>
  <p:notesMasterIdLst>
    <p:notesMasterId r:id="rId70"/>
  </p:notesMasterIdLst>
  <p:sldIdLst>
    <p:sldId id="290" r:id="rId3"/>
    <p:sldId id="281" r:id="rId4"/>
    <p:sldId id="292" r:id="rId5"/>
    <p:sldId id="277" r:id="rId6"/>
    <p:sldId id="301" r:id="rId7"/>
    <p:sldId id="278" r:id="rId8"/>
    <p:sldId id="267" r:id="rId9"/>
    <p:sldId id="268" r:id="rId10"/>
    <p:sldId id="269" r:id="rId11"/>
    <p:sldId id="270" r:id="rId12"/>
    <p:sldId id="271" r:id="rId13"/>
    <p:sldId id="291" r:id="rId14"/>
    <p:sldId id="295" r:id="rId15"/>
    <p:sldId id="298" r:id="rId16"/>
    <p:sldId id="300" r:id="rId17"/>
    <p:sldId id="284" r:id="rId18"/>
    <p:sldId id="294" r:id="rId19"/>
    <p:sldId id="293" r:id="rId20"/>
    <p:sldId id="299" r:id="rId21"/>
    <p:sldId id="304" r:id="rId22"/>
    <p:sldId id="318" r:id="rId23"/>
    <p:sldId id="320" r:id="rId24"/>
    <p:sldId id="321" r:id="rId25"/>
    <p:sldId id="282" r:id="rId26"/>
    <p:sldId id="280" r:id="rId27"/>
    <p:sldId id="303" r:id="rId28"/>
    <p:sldId id="310" r:id="rId29"/>
    <p:sldId id="311" r:id="rId30"/>
    <p:sldId id="313" r:id="rId31"/>
    <p:sldId id="317" r:id="rId32"/>
    <p:sldId id="322" r:id="rId33"/>
    <p:sldId id="323" r:id="rId34"/>
    <p:sldId id="324" r:id="rId35"/>
    <p:sldId id="325" r:id="rId36"/>
    <p:sldId id="326" r:id="rId37"/>
    <p:sldId id="327" r:id="rId38"/>
    <p:sldId id="337" r:id="rId39"/>
    <p:sldId id="338" r:id="rId40"/>
    <p:sldId id="339" r:id="rId41"/>
    <p:sldId id="283" r:id="rId42"/>
    <p:sldId id="257" r:id="rId43"/>
    <p:sldId id="259" r:id="rId44"/>
    <p:sldId id="258" r:id="rId45"/>
    <p:sldId id="261" r:id="rId46"/>
    <p:sldId id="275" r:id="rId47"/>
    <p:sldId id="287" r:id="rId48"/>
    <p:sldId id="288" r:id="rId49"/>
    <p:sldId id="296" r:id="rId50"/>
    <p:sldId id="297" r:id="rId51"/>
    <p:sldId id="302" r:id="rId52"/>
    <p:sldId id="309" r:id="rId53"/>
    <p:sldId id="312" r:id="rId54"/>
    <p:sldId id="314" r:id="rId55"/>
    <p:sldId id="315" r:id="rId56"/>
    <p:sldId id="316" r:id="rId57"/>
    <p:sldId id="319" r:id="rId58"/>
    <p:sldId id="328" r:id="rId59"/>
    <p:sldId id="329" r:id="rId60"/>
    <p:sldId id="330" r:id="rId61"/>
    <p:sldId id="331" r:id="rId62"/>
    <p:sldId id="333" r:id="rId63"/>
    <p:sldId id="334" r:id="rId64"/>
    <p:sldId id="335" r:id="rId65"/>
    <p:sldId id="336" r:id="rId66"/>
    <p:sldId id="307" r:id="rId67"/>
    <p:sldId id="308" r:id="rId68"/>
    <p:sldId id="305"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79B46C-727C-4178-8E75-F96575574711}">
          <p14:sldIdLst>
            <p14:sldId id="290"/>
            <p14:sldId id="281"/>
            <p14:sldId id="292"/>
          </p14:sldIdLst>
        </p14:section>
        <p14:section name="Introduction" id="{AADF7323-9C8C-4514-B21C-FB471BB8D92E}">
          <p14:sldIdLst>
            <p14:sldId id="277"/>
            <p14:sldId id="301"/>
          </p14:sldIdLst>
        </p14:section>
        <p14:section name="MiRNA-Seq Analysis" id="{9A5EE844-D6CC-476A-B67C-37620339B509}">
          <p14:sldIdLst>
            <p14:sldId id="278"/>
            <p14:sldId id="267"/>
            <p14:sldId id="268"/>
            <p14:sldId id="269"/>
            <p14:sldId id="270"/>
            <p14:sldId id="271"/>
            <p14:sldId id="291"/>
            <p14:sldId id="295"/>
            <p14:sldId id="298"/>
            <p14:sldId id="300"/>
          </p14:sldIdLst>
        </p14:section>
        <p14:section name="Gene Expression: mRNA Analysis" id="{E4E3880E-5076-4C3F-A19F-FC72D517AB33}">
          <p14:sldIdLst>
            <p14:sldId id="284"/>
            <p14:sldId id="294"/>
            <p14:sldId id="293"/>
            <p14:sldId id="299"/>
            <p14:sldId id="304"/>
            <p14:sldId id="318"/>
            <p14:sldId id="320"/>
            <p14:sldId id="321"/>
          </p14:sldIdLst>
        </p14:section>
        <p14:section name="Methyl Array Analysis" id="{49FDE55D-60AE-4590-8837-494D841A36ED}">
          <p14:sldIdLst>
            <p14:sldId id="282"/>
            <p14:sldId id="280"/>
            <p14:sldId id="303"/>
            <p14:sldId id="310"/>
            <p14:sldId id="311"/>
            <p14:sldId id="313"/>
            <p14:sldId id="317"/>
            <p14:sldId id="322"/>
            <p14:sldId id="323"/>
            <p14:sldId id="324"/>
            <p14:sldId id="325"/>
            <p14:sldId id="326"/>
            <p14:sldId id="327"/>
            <p14:sldId id="337"/>
            <p14:sldId id="338"/>
            <p14:sldId id="339"/>
          </p14:sldIdLst>
        </p14:section>
        <p14:section name="Integration" id="{58A259F1-9658-4AC3-BF7B-CE522DB15E27}">
          <p14:sldIdLst>
            <p14:sldId id="283"/>
            <p14:sldId id="257"/>
            <p14:sldId id="259"/>
            <p14:sldId id="258"/>
            <p14:sldId id="261"/>
            <p14:sldId id="275"/>
            <p14:sldId id="287"/>
            <p14:sldId id="288"/>
            <p14:sldId id="296"/>
            <p14:sldId id="297"/>
            <p14:sldId id="302"/>
            <p14:sldId id="309"/>
            <p14:sldId id="312"/>
            <p14:sldId id="314"/>
            <p14:sldId id="315"/>
            <p14:sldId id="316"/>
            <p14:sldId id="319"/>
            <p14:sldId id="328"/>
            <p14:sldId id="329"/>
            <p14:sldId id="330"/>
            <p14:sldId id="331"/>
            <p14:sldId id="333"/>
            <p14:sldId id="334"/>
            <p14:sldId id="335"/>
            <p14:sldId id="336"/>
            <p14:sldId id="307"/>
            <p14:sldId id="308"/>
            <p14:sldId id="3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701EEE-3301-4EF6-B90E-2076269F6041}" v="1" dt="2024-01-30T17:45:02.9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p:scale>
          <a:sx n="67" d="100"/>
          <a:sy n="67" d="100"/>
        </p:scale>
        <p:origin x="1744" y="32"/>
      </p:cViewPr>
      <p:guideLst/>
    </p:cSldViewPr>
  </p:slideViewPr>
  <p:outlineViewPr>
    <p:cViewPr>
      <p:scale>
        <a:sx n="33" d="100"/>
        <a:sy n="33" d="100"/>
      </p:scale>
      <p:origin x="0" y="-31512"/>
    </p:cViewPr>
  </p:outlineViewPr>
  <p:notesTextViewPr>
    <p:cViewPr>
      <p:scale>
        <a:sx n="1" d="1"/>
        <a:sy n="1" d="1"/>
      </p:scale>
      <p:origin x="0" y="0"/>
    </p:cViewPr>
  </p:notesTextViewPr>
  <p:sorterViewPr>
    <p:cViewPr>
      <p:scale>
        <a:sx n="100" d="100"/>
        <a:sy n="100" d="100"/>
      </p:scale>
      <p:origin x="0" y="-1561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BFA98-F924-48C2-A75B-5F8899F93F2C}" type="datetimeFigureOut">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AFEE4-A32F-4222-AC1B-03FB6D128125}" type="slidenum">
              <a:t>‹#›</a:t>
            </a:fld>
            <a:endParaRPr lang="en-US"/>
          </a:p>
        </p:txBody>
      </p:sp>
    </p:spTree>
    <p:extLst>
      <p:ext uri="{BB962C8B-B14F-4D97-AF65-F5344CB8AC3E}">
        <p14:creationId xmlns:p14="http://schemas.microsoft.com/office/powerpoint/2010/main" val="229566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135e18421cc_13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9" name="Google Shape;265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a:extLst>
            <a:ext uri="{FF2B5EF4-FFF2-40B4-BE49-F238E27FC236}">
              <a16:creationId xmlns:a16="http://schemas.microsoft.com/office/drawing/2014/main" id="{C9900FA6-4EE4-9F62-BC06-4D0DA127B2DA}"/>
            </a:ext>
          </a:extLst>
        </p:cNvPr>
        <p:cNvGrpSpPr/>
        <p:nvPr/>
      </p:nvGrpSpPr>
      <p:grpSpPr>
        <a:xfrm>
          <a:off x="0" y="0"/>
          <a:ext cx="0" cy="0"/>
          <a:chOff x="0" y="0"/>
          <a:chExt cx="0" cy="0"/>
        </a:xfrm>
      </p:grpSpPr>
      <p:sp>
        <p:nvSpPr>
          <p:cNvPr id="1464" name="Google Shape;1464;gd431007ba2_0_215:notes">
            <a:extLst>
              <a:ext uri="{FF2B5EF4-FFF2-40B4-BE49-F238E27FC236}">
                <a16:creationId xmlns:a16="http://schemas.microsoft.com/office/drawing/2014/main" id="{FACCF0D8-6767-57AE-6233-17924EAE11F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d431007ba2_0_215:notes">
            <a:extLst>
              <a:ext uri="{FF2B5EF4-FFF2-40B4-BE49-F238E27FC236}">
                <a16:creationId xmlns:a16="http://schemas.microsoft.com/office/drawing/2014/main" id="{F95C3245-09CD-8C7C-F034-6BF9D65F50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34450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54dda1946d_6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a:extLst>
            <a:ext uri="{FF2B5EF4-FFF2-40B4-BE49-F238E27FC236}">
              <a16:creationId xmlns:a16="http://schemas.microsoft.com/office/drawing/2014/main" id="{F4CB2BE3-B335-6BDF-FD89-131AA22B7829}"/>
            </a:ext>
          </a:extLst>
        </p:cNvPr>
        <p:cNvGrpSpPr/>
        <p:nvPr/>
      </p:nvGrpSpPr>
      <p:grpSpPr>
        <a:xfrm>
          <a:off x="0" y="0"/>
          <a:ext cx="0" cy="0"/>
          <a:chOff x="0" y="0"/>
          <a:chExt cx="0" cy="0"/>
        </a:xfrm>
      </p:grpSpPr>
      <p:sp>
        <p:nvSpPr>
          <p:cNvPr id="1544" name="Google Shape;1544;g54dda1946d_6_308:notes">
            <a:extLst>
              <a:ext uri="{FF2B5EF4-FFF2-40B4-BE49-F238E27FC236}">
                <a16:creationId xmlns:a16="http://schemas.microsoft.com/office/drawing/2014/main" id="{1CD8C880-B139-2965-98E5-130A7014927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a:extLst>
              <a:ext uri="{FF2B5EF4-FFF2-40B4-BE49-F238E27FC236}">
                <a16:creationId xmlns:a16="http://schemas.microsoft.com/office/drawing/2014/main" id="{3CC3BF9E-C50F-34B1-9D51-4363FB0B56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513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a:extLst>
            <a:ext uri="{FF2B5EF4-FFF2-40B4-BE49-F238E27FC236}">
              <a16:creationId xmlns:a16="http://schemas.microsoft.com/office/drawing/2014/main" id="{429292D0-DABE-A16E-4D91-C23DEA460525}"/>
            </a:ext>
          </a:extLst>
        </p:cNvPr>
        <p:cNvGrpSpPr/>
        <p:nvPr/>
      </p:nvGrpSpPr>
      <p:grpSpPr>
        <a:xfrm>
          <a:off x="0" y="0"/>
          <a:ext cx="0" cy="0"/>
          <a:chOff x="0" y="0"/>
          <a:chExt cx="0" cy="0"/>
        </a:xfrm>
      </p:grpSpPr>
      <p:sp>
        <p:nvSpPr>
          <p:cNvPr id="1544" name="Google Shape;1544;g54dda1946d_6_308:notes">
            <a:extLst>
              <a:ext uri="{FF2B5EF4-FFF2-40B4-BE49-F238E27FC236}">
                <a16:creationId xmlns:a16="http://schemas.microsoft.com/office/drawing/2014/main" id="{B6BD6F6A-2FA8-8093-7C9D-D53AA31DF6C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a:extLst>
              <a:ext uri="{FF2B5EF4-FFF2-40B4-BE49-F238E27FC236}">
                <a16:creationId xmlns:a16="http://schemas.microsoft.com/office/drawing/2014/main" id="{B4E295C3-E378-A938-1897-C577B53CB9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886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a:extLst>
            <a:ext uri="{FF2B5EF4-FFF2-40B4-BE49-F238E27FC236}">
              <a16:creationId xmlns:a16="http://schemas.microsoft.com/office/drawing/2014/main" id="{D082EF6C-6AAF-4479-4BE7-224A8CF8EE01}"/>
            </a:ext>
          </a:extLst>
        </p:cNvPr>
        <p:cNvGrpSpPr/>
        <p:nvPr/>
      </p:nvGrpSpPr>
      <p:grpSpPr>
        <a:xfrm>
          <a:off x="0" y="0"/>
          <a:ext cx="0" cy="0"/>
          <a:chOff x="0" y="0"/>
          <a:chExt cx="0" cy="0"/>
        </a:xfrm>
      </p:grpSpPr>
      <p:sp>
        <p:nvSpPr>
          <p:cNvPr id="1544" name="Google Shape;1544;g54dda1946d_6_308:notes">
            <a:extLst>
              <a:ext uri="{FF2B5EF4-FFF2-40B4-BE49-F238E27FC236}">
                <a16:creationId xmlns:a16="http://schemas.microsoft.com/office/drawing/2014/main" id="{C39A6331-5262-8043-45ED-BFEC0E1265E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a:extLst>
              <a:ext uri="{FF2B5EF4-FFF2-40B4-BE49-F238E27FC236}">
                <a16:creationId xmlns:a16="http://schemas.microsoft.com/office/drawing/2014/main" id="{86AAD023-3DCF-5C14-F68D-EAA007B02A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0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a:extLst>
            <a:ext uri="{FF2B5EF4-FFF2-40B4-BE49-F238E27FC236}">
              <a16:creationId xmlns:a16="http://schemas.microsoft.com/office/drawing/2014/main" id="{EE7C73BC-A389-84A8-AF55-CD4C9DB5182F}"/>
            </a:ext>
          </a:extLst>
        </p:cNvPr>
        <p:cNvGrpSpPr/>
        <p:nvPr/>
      </p:nvGrpSpPr>
      <p:grpSpPr>
        <a:xfrm>
          <a:off x="0" y="0"/>
          <a:ext cx="0" cy="0"/>
          <a:chOff x="0" y="0"/>
          <a:chExt cx="0" cy="0"/>
        </a:xfrm>
      </p:grpSpPr>
      <p:sp>
        <p:nvSpPr>
          <p:cNvPr id="1544" name="Google Shape;1544;g54dda1946d_6_308:notes">
            <a:extLst>
              <a:ext uri="{FF2B5EF4-FFF2-40B4-BE49-F238E27FC236}">
                <a16:creationId xmlns:a16="http://schemas.microsoft.com/office/drawing/2014/main" id="{F6257361-724F-1721-078B-A22CFA26D01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a:extLst>
              <a:ext uri="{FF2B5EF4-FFF2-40B4-BE49-F238E27FC236}">
                <a16:creationId xmlns:a16="http://schemas.microsoft.com/office/drawing/2014/main" id="{F5E4A5E9-2C03-CA55-E526-917CCE952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630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a:extLst>
            <a:ext uri="{FF2B5EF4-FFF2-40B4-BE49-F238E27FC236}">
              <a16:creationId xmlns:a16="http://schemas.microsoft.com/office/drawing/2014/main" id="{3144151C-2801-49C8-95DA-0210FB0375F3}"/>
            </a:ext>
          </a:extLst>
        </p:cNvPr>
        <p:cNvGrpSpPr/>
        <p:nvPr/>
      </p:nvGrpSpPr>
      <p:grpSpPr>
        <a:xfrm>
          <a:off x="0" y="0"/>
          <a:ext cx="0" cy="0"/>
          <a:chOff x="0" y="0"/>
          <a:chExt cx="0" cy="0"/>
        </a:xfrm>
      </p:grpSpPr>
      <p:sp>
        <p:nvSpPr>
          <p:cNvPr id="1544" name="Google Shape;1544;g54dda1946d_6_308:notes">
            <a:extLst>
              <a:ext uri="{FF2B5EF4-FFF2-40B4-BE49-F238E27FC236}">
                <a16:creationId xmlns:a16="http://schemas.microsoft.com/office/drawing/2014/main" id="{0C6F2F3D-FE95-96E5-DEBD-4138C9B9EEB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54dda1946d_6_308:notes">
            <a:extLst>
              <a:ext uri="{FF2B5EF4-FFF2-40B4-BE49-F238E27FC236}">
                <a16:creationId xmlns:a16="http://schemas.microsoft.com/office/drawing/2014/main" id="{04B178E3-000C-17E8-4D0D-4D27FD33F5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135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53827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5131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63"/>
        <p:cNvGrpSpPr/>
        <p:nvPr/>
      </p:nvGrpSpPr>
      <p:grpSpPr>
        <a:xfrm>
          <a:off x="0" y="0"/>
          <a:ext cx="0" cy="0"/>
          <a:chOff x="0" y="0"/>
          <a:chExt cx="0" cy="0"/>
        </a:xfrm>
      </p:grpSpPr>
      <p:grpSp>
        <p:nvGrpSpPr>
          <p:cNvPr id="64" name="Google Shape;64;p3"/>
          <p:cNvGrpSpPr/>
          <p:nvPr/>
        </p:nvGrpSpPr>
        <p:grpSpPr>
          <a:xfrm flipH="1">
            <a:off x="0" y="-215799"/>
            <a:ext cx="9144000" cy="7289597"/>
            <a:chOff x="0" y="-171451"/>
            <a:chExt cx="9144000" cy="5467198"/>
          </a:xfrm>
        </p:grpSpPr>
        <p:grpSp>
          <p:nvGrpSpPr>
            <p:cNvPr id="65" name="Google Shape;65;p3"/>
            <p:cNvGrpSpPr/>
            <p:nvPr/>
          </p:nvGrpSpPr>
          <p:grpSpPr>
            <a:xfrm>
              <a:off x="0" y="135850"/>
              <a:ext cx="9144000" cy="4654700"/>
              <a:chOff x="12075" y="212050"/>
              <a:chExt cx="9144000" cy="4654700"/>
            </a:xfrm>
          </p:grpSpPr>
          <p:grpSp>
            <p:nvGrpSpPr>
              <p:cNvPr id="66" name="Google Shape;66;p3"/>
              <p:cNvGrpSpPr/>
              <p:nvPr/>
            </p:nvGrpSpPr>
            <p:grpSpPr>
              <a:xfrm>
                <a:off x="12075" y="212050"/>
                <a:ext cx="9144000" cy="1396425"/>
                <a:chOff x="12075" y="212050"/>
                <a:chExt cx="9144000" cy="1396425"/>
              </a:xfrm>
            </p:grpSpPr>
            <p:cxnSp>
              <p:nvCxnSpPr>
                <p:cNvPr id="67" name="Google Shape;6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 name="Google Shape;6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 name="Google Shape;6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 name="Google Shape;70;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 name="Google Shape;71;p3"/>
              <p:cNvGrpSpPr/>
              <p:nvPr/>
            </p:nvGrpSpPr>
            <p:grpSpPr>
              <a:xfrm>
                <a:off x="12075" y="2073925"/>
                <a:ext cx="9144000" cy="1396425"/>
                <a:chOff x="12075" y="212050"/>
                <a:chExt cx="9144000" cy="1396425"/>
              </a:xfrm>
            </p:grpSpPr>
            <p:cxnSp>
              <p:nvCxnSpPr>
                <p:cNvPr id="72" name="Google Shape;72;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 name="Google Shape;73;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 name="Google Shape;74;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5" name="Google Shape;75;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 name="Google Shape;76;p3"/>
              <p:cNvGrpSpPr/>
              <p:nvPr/>
            </p:nvGrpSpPr>
            <p:grpSpPr>
              <a:xfrm>
                <a:off x="12075" y="3935800"/>
                <a:ext cx="9144000" cy="930950"/>
                <a:chOff x="12075" y="212050"/>
                <a:chExt cx="9144000" cy="930950"/>
              </a:xfrm>
            </p:grpSpPr>
            <p:cxnSp>
              <p:nvCxnSpPr>
                <p:cNvPr id="77" name="Google Shape;7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 name="Google Shape;7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 name="Google Shape;7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0" name="Google Shape;80;p3"/>
            <p:cNvGrpSpPr/>
            <p:nvPr/>
          </p:nvGrpSpPr>
          <p:grpSpPr>
            <a:xfrm>
              <a:off x="213575" y="-171451"/>
              <a:ext cx="8855100" cy="5467198"/>
              <a:chOff x="213575" y="-171451"/>
              <a:chExt cx="8855100" cy="5467198"/>
            </a:xfrm>
          </p:grpSpPr>
          <p:grpSp>
            <p:nvGrpSpPr>
              <p:cNvPr id="81" name="Google Shape;81;p3"/>
              <p:cNvGrpSpPr/>
              <p:nvPr/>
            </p:nvGrpSpPr>
            <p:grpSpPr>
              <a:xfrm rot="5400000">
                <a:off x="-192674" y="234798"/>
                <a:ext cx="5467198" cy="4654700"/>
                <a:chOff x="12075" y="444775"/>
                <a:chExt cx="9144000" cy="4654700"/>
              </a:xfrm>
            </p:grpSpPr>
            <p:grpSp>
              <p:nvGrpSpPr>
                <p:cNvPr id="82" name="Google Shape;82;p3"/>
                <p:cNvGrpSpPr/>
                <p:nvPr/>
              </p:nvGrpSpPr>
              <p:grpSpPr>
                <a:xfrm>
                  <a:off x="12075" y="444775"/>
                  <a:ext cx="9144000" cy="1396425"/>
                  <a:chOff x="12075" y="444775"/>
                  <a:chExt cx="9144000" cy="1396425"/>
                </a:xfrm>
              </p:grpSpPr>
              <p:cxnSp>
                <p:nvCxnSpPr>
                  <p:cNvPr id="83" name="Google Shape;8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 name="Google Shape;8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 name="Google Shape;8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6" name="Google Shape;86;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7" name="Google Shape;87;p3"/>
                <p:cNvGrpSpPr/>
                <p:nvPr/>
              </p:nvGrpSpPr>
              <p:grpSpPr>
                <a:xfrm>
                  <a:off x="12075" y="2306650"/>
                  <a:ext cx="9144000" cy="1396425"/>
                  <a:chOff x="12075" y="444775"/>
                  <a:chExt cx="9144000" cy="1396425"/>
                </a:xfrm>
              </p:grpSpPr>
              <p:cxnSp>
                <p:nvCxnSpPr>
                  <p:cNvPr id="88" name="Google Shape;88;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 name="Google Shape;89;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 name="Google Shape;90;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 name="Google Shape;91;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2" name="Google Shape;92;p3"/>
                <p:cNvGrpSpPr/>
                <p:nvPr/>
              </p:nvGrpSpPr>
              <p:grpSpPr>
                <a:xfrm>
                  <a:off x="12075" y="4168525"/>
                  <a:ext cx="9144000" cy="930950"/>
                  <a:chOff x="12075" y="444775"/>
                  <a:chExt cx="9144000" cy="930950"/>
                </a:xfrm>
              </p:grpSpPr>
              <p:cxnSp>
                <p:nvCxnSpPr>
                  <p:cNvPr id="93" name="Google Shape;9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 name="Google Shape;9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 name="Google Shape;9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6" name="Google Shape;96;p3"/>
              <p:cNvGrpSpPr/>
              <p:nvPr/>
            </p:nvGrpSpPr>
            <p:grpSpPr>
              <a:xfrm rot="5400000">
                <a:off x="4473201" y="700273"/>
                <a:ext cx="5467198" cy="3723750"/>
                <a:chOff x="12075" y="1375725"/>
                <a:chExt cx="9144000" cy="3723750"/>
              </a:xfrm>
            </p:grpSpPr>
            <p:grpSp>
              <p:nvGrpSpPr>
                <p:cNvPr id="97" name="Google Shape;97;p3"/>
                <p:cNvGrpSpPr/>
                <p:nvPr/>
              </p:nvGrpSpPr>
              <p:grpSpPr>
                <a:xfrm>
                  <a:off x="12075" y="1375725"/>
                  <a:ext cx="9144000" cy="465475"/>
                  <a:chOff x="12075" y="1375725"/>
                  <a:chExt cx="9144000" cy="465475"/>
                </a:xfrm>
              </p:grpSpPr>
              <p:cxnSp>
                <p:nvCxnSpPr>
                  <p:cNvPr id="98" name="Google Shape;9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 name="Google Shape;99;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 name="Google Shape;100;p3"/>
                <p:cNvGrpSpPr/>
                <p:nvPr/>
              </p:nvGrpSpPr>
              <p:grpSpPr>
                <a:xfrm>
                  <a:off x="12075" y="2306650"/>
                  <a:ext cx="9144000" cy="1396425"/>
                  <a:chOff x="12075" y="444775"/>
                  <a:chExt cx="9144000" cy="1396425"/>
                </a:xfrm>
              </p:grpSpPr>
              <p:cxnSp>
                <p:nvCxnSpPr>
                  <p:cNvPr id="101" name="Google Shape;101;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 name="Google Shape;102;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 name="Google Shape;103;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4" name="Google Shape;104;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 name="Google Shape;105;p3"/>
                <p:cNvGrpSpPr/>
                <p:nvPr/>
              </p:nvGrpSpPr>
              <p:grpSpPr>
                <a:xfrm>
                  <a:off x="12075" y="4168525"/>
                  <a:ext cx="9144000" cy="930950"/>
                  <a:chOff x="12075" y="444775"/>
                  <a:chExt cx="9144000" cy="930950"/>
                </a:xfrm>
              </p:grpSpPr>
              <p:cxnSp>
                <p:nvCxnSpPr>
                  <p:cNvPr id="106" name="Google Shape;106;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 name="Google Shape;107;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 name="Google Shape;10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09" name="Google Shape;109;p3"/>
          <p:cNvSpPr txBox="1">
            <a:spLocks noGrp="1"/>
          </p:cNvSpPr>
          <p:nvPr>
            <p:ph type="title"/>
          </p:nvPr>
        </p:nvSpPr>
        <p:spPr>
          <a:xfrm>
            <a:off x="4178250" y="3264300"/>
            <a:ext cx="4032300" cy="111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0" name="Google Shape;110;p3"/>
          <p:cNvSpPr txBox="1">
            <a:spLocks noGrp="1"/>
          </p:cNvSpPr>
          <p:nvPr>
            <p:ph type="title" idx="2" hasCustomPrompt="1"/>
          </p:nvPr>
        </p:nvSpPr>
        <p:spPr>
          <a:xfrm>
            <a:off x="5453300" y="1898217"/>
            <a:ext cx="1482300" cy="1027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3"/>
          <p:cNvSpPr txBox="1">
            <a:spLocks noGrp="1"/>
          </p:cNvSpPr>
          <p:nvPr>
            <p:ph type="subTitle" idx="1"/>
          </p:nvPr>
        </p:nvSpPr>
        <p:spPr>
          <a:xfrm>
            <a:off x="4178250" y="4459800"/>
            <a:ext cx="4032300" cy="5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2" name="Google Shape;112;p3"/>
          <p:cNvGrpSpPr/>
          <p:nvPr/>
        </p:nvGrpSpPr>
        <p:grpSpPr>
          <a:xfrm>
            <a:off x="173907" y="123332"/>
            <a:ext cx="8795602" cy="6593451"/>
            <a:chOff x="173907" y="92498"/>
            <a:chExt cx="8795602" cy="4945088"/>
          </a:xfrm>
        </p:grpSpPr>
        <p:grpSp>
          <p:nvGrpSpPr>
            <p:cNvPr id="113" name="Google Shape;113;p3"/>
            <p:cNvGrpSpPr/>
            <p:nvPr/>
          </p:nvGrpSpPr>
          <p:grpSpPr>
            <a:xfrm>
              <a:off x="8918459" y="243592"/>
              <a:ext cx="51049" cy="774142"/>
              <a:chOff x="8211712" y="2037146"/>
              <a:chExt cx="34742" cy="526950"/>
            </a:xfrm>
          </p:grpSpPr>
          <p:sp>
            <p:nvSpPr>
              <p:cNvPr id="114" name="Google Shape;114;p3"/>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 name="Google Shape;115;p3"/>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 name="Google Shape;116;p3"/>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 name="Google Shape;117;p3"/>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 name="Google Shape;118;p3"/>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 name="Google Shape;119;p3"/>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 name="Google Shape;120;p3"/>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 name="Google Shape;121;p3"/>
            <p:cNvGrpSpPr/>
            <p:nvPr/>
          </p:nvGrpSpPr>
          <p:grpSpPr>
            <a:xfrm>
              <a:off x="173907" y="4750539"/>
              <a:ext cx="291257" cy="287046"/>
              <a:chOff x="5456048" y="1794743"/>
              <a:chExt cx="178248" cy="175682"/>
            </a:xfrm>
          </p:grpSpPr>
          <p:sp>
            <p:nvSpPr>
              <p:cNvPr id="122" name="Google Shape;122;p3"/>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 name="Google Shape;123;p3"/>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24" name="Google Shape;124;p3"/>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 name="Google Shape;125;p3"/>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4061629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34152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flipH="1">
            <a:off x="0" y="-215799"/>
            <a:ext cx="9144000" cy="7289597"/>
            <a:chOff x="0" y="-171451"/>
            <a:chExt cx="9144000" cy="5467198"/>
          </a:xfrm>
        </p:grpSpPr>
        <p:grpSp>
          <p:nvGrpSpPr>
            <p:cNvPr id="10" name="Google Shape;10;p2"/>
            <p:cNvGrpSpPr/>
            <p:nvPr/>
          </p:nvGrpSpPr>
          <p:grpSpPr>
            <a:xfrm>
              <a:off x="0" y="135850"/>
              <a:ext cx="9144000" cy="4654700"/>
              <a:chOff x="12075" y="212050"/>
              <a:chExt cx="9144000" cy="4654700"/>
            </a:xfrm>
          </p:grpSpPr>
          <p:grpSp>
            <p:nvGrpSpPr>
              <p:cNvPr id="11" name="Google Shape;11;p2"/>
              <p:cNvGrpSpPr/>
              <p:nvPr/>
            </p:nvGrpSpPr>
            <p:grpSpPr>
              <a:xfrm>
                <a:off x="12075" y="212050"/>
                <a:ext cx="9144000" cy="1396425"/>
                <a:chOff x="12075" y="212050"/>
                <a:chExt cx="9144000" cy="1396425"/>
              </a:xfrm>
            </p:grpSpPr>
            <p:cxnSp>
              <p:nvCxnSpPr>
                <p:cNvPr id="12" name="Google Shape;1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 name="Google Shape;1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 name="Google Shape;1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 name="Google Shape;15;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 name="Google Shape;16;p2"/>
              <p:cNvGrpSpPr/>
              <p:nvPr/>
            </p:nvGrpSpPr>
            <p:grpSpPr>
              <a:xfrm>
                <a:off x="12075" y="2073925"/>
                <a:ext cx="9144000" cy="1396425"/>
                <a:chOff x="12075" y="212050"/>
                <a:chExt cx="9144000" cy="1396425"/>
              </a:xfrm>
            </p:grpSpPr>
            <p:cxnSp>
              <p:nvCxnSpPr>
                <p:cNvPr id="17" name="Google Shape;17;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 name="Google Shape;18;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 name="Google Shape;19;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 name="Google Shape;20;p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1" name="Google Shape;21;p2"/>
              <p:cNvGrpSpPr/>
              <p:nvPr/>
            </p:nvGrpSpPr>
            <p:grpSpPr>
              <a:xfrm>
                <a:off x="12075" y="3935800"/>
                <a:ext cx="9144000" cy="930950"/>
                <a:chOff x="12075" y="212050"/>
                <a:chExt cx="9144000" cy="930950"/>
              </a:xfrm>
            </p:grpSpPr>
            <p:cxnSp>
              <p:nvCxnSpPr>
                <p:cNvPr id="22" name="Google Shape;22;p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3" name="Google Shape;23;p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 name="Google Shape;24;p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 name="Google Shape;25;p2"/>
            <p:cNvGrpSpPr/>
            <p:nvPr/>
          </p:nvGrpSpPr>
          <p:grpSpPr>
            <a:xfrm>
              <a:off x="213575" y="-171451"/>
              <a:ext cx="8855100" cy="5467198"/>
              <a:chOff x="213575" y="-171451"/>
              <a:chExt cx="8855100" cy="5467198"/>
            </a:xfrm>
          </p:grpSpPr>
          <p:grpSp>
            <p:nvGrpSpPr>
              <p:cNvPr id="26" name="Google Shape;26;p2"/>
              <p:cNvGrpSpPr/>
              <p:nvPr/>
            </p:nvGrpSpPr>
            <p:grpSpPr>
              <a:xfrm rot="5400000">
                <a:off x="-192674" y="234798"/>
                <a:ext cx="5467198" cy="4654700"/>
                <a:chOff x="12075" y="444775"/>
                <a:chExt cx="9144000" cy="4654700"/>
              </a:xfrm>
            </p:grpSpPr>
            <p:grpSp>
              <p:nvGrpSpPr>
                <p:cNvPr id="27" name="Google Shape;27;p2"/>
                <p:cNvGrpSpPr/>
                <p:nvPr/>
              </p:nvGrpSpPr>
              <p:grpSpPr>
                <a:xfrm>
                  <a:off x="12075" y="444775"/>
                  <a:ext cx="9144000" cy="1396425"/>
                  <a:chOff x="12075" y="444775"/>
                  <a:chExt cx="9144000" cy="1396425"/>
                </a:xfrm>
              </p:grpSpPr>
              <p:cxnSp>
                <p:nvCxnSpPr>
                  <p:cNvPr id="28" name="Google Shape;2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9" name="Google Shape;2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 name="Google Shape;3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 name="Google Shape;31;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 name="Google Shape;32;p2"/>
                <p:cNvGrpSpPr/>
                <p:nvPr/>
              </p:nvGrpSpPr>
              <p:grpSpPr>
                <a:xfrm>
                  <a:off x="12075" y="2306650"/>
                  <a:ext cx="9144000" cy="1396425"/>
                  <a:chOff x="12075" y="444775"/>
                  <a:chExt cx="9144000" cy="1396425"/>
                </a:xfrm>
              </p:grpSpPr>
              <p:cxnSp>
                <p:nvCxnSpPr>
                  <p:cNvPr id="33" name="Google Shape;33;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 name="Google Shape;34;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 name="Google Shape;35;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 name="Google Shape;36;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7" name="Google Shape;37;p2"/>
                <p:cNvGrpSpPr/>
                <p:nvPr/>
              </p:nvGrpSpPr>
              <p:grpSpPr>
                <a:xfrm>
                  <a:off x="12075" y="4168525"/>
                  <a:ext cx="9144000" cy="930950"/>
                  <a:chOff x="12075" y="444775"/>
                  <a:chExt cx="9144000" cy="930950"/>
                </a:xfrm>
              </p:grpSpPr>
              <p:cxnSp>
                <p:nvCxnSpPr>
                  <p:cNvPr id="38" name="Google Shape;38;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 name="Google Shape;39;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0" name="Google Shape;40;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1" name="Google Shape;41;p2"/>
              <p:cNvGrpSpPr/>
              <p:nvPr/>
            </p:nvGrpSpPr>
            <p:grpSpPr>
              <a:xfrm rot="5400000">
                <a:off x="4473201" y="700273"/>
                <a:ext cx="5467198" cy="3723750"/>
                <a:chOff x="12075" y="1375725"/>
                <a:chExt cx="9144000" cy="3723750"/>
              </a:xfrm>
            </p:grpSpPr>
            <p:grpSp>
              <p:nvGrpSpPr>
                <p:cNvPr id="42" name="Google Shape;42;p2"/>
                <p:cNvGrpSpPr/>
                <p:nvPr/>
              </p:nvGrpSpPr>
              <p:grpSpPr>
                <a:xfrm>
                  <a:off x="12075" y="1375725"/>
                  <a:ext cx="9144000" cy="465475"/>
                  <a:chOff x="12075" y="1375725"/>
                  <a:chExt cx="9144000" cy="465475"/>
                </a:xfrm>
              </p:grpSpPr>
              <p:cxnSp>
                <p:nvCxnSpPr>
                  <p:cNvPr id="43" name="Google Shape;4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 name="Google Shape;44;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5" name="Google Shape;45;p2"/>
                <p:cNvGrpSpPr/>
                <p:nvPr/>
              </p:nvGrpSpPr>
              <p:grpSpPr>
                <a:xfrm>
                  <a:off x="12075" y="2306650"/>
                  <a:ext cx="9144000" cy="1396425"/>
                  <a:chOff x="12075" y="444775"/>
                  <a:chExt cx="9144000" cy="1396425"/>
                </a:xfrm>
              </p:grpSpPr>
              <p:cxnSp>
                <p:nvCxnSpPr>
                  <p:cNvPr id="46" name="Google Shape;46;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 name="Google Shape;47;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 name="Google Shape;48;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 name="Google Shape;49;p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 name="Google Shape;50;p2"/>
                <p:cNvGrpSpPr/>
                <p:nvPr/>
              </p:nvGrpSpPr>
              <p:grpSpPr>
                <a:xfrm>
                  <a:off x="12075" y="4168525"/>
                  <a:ext cx="9144000" cy="930950"/>
                  <a:chOff x="12075" y="444775"/>
                  <a:chExt cx="9144000" cy="930950"/>
                </a:xfrm>
              </p:grpSpPr>
              <p:cxnSp>
                <p:nvCxnSpPr>
                  <p:cNvPr id="51" name="Google Shape;51;p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2" name="Google Shape;52;p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 name="Google Shape;53;p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4" name="Google Shape;54;p2"/>
          <p:cNvSpPr txBox="1">
            <a:spLocks noGrp="1"/>
          </p:cNvSpPr>
          <p:nvPr>
            <p:ph type="ctrTitle"/>
          </p:nvPr>
        </p:nvSpPr>
        <p:spPr>
          <a:xfrm>
            <a:off x="713225" y="1094000"/>
            <a:ext cx="4035600" cy="36660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4000"/>
              <a:buNone/>
              <a:defRPr sz="4000"/>
            </a:lvl1pPr>
            <a:lvl2pPr lvl="1" algn="l">
              <a:spcBef>
                <a:spcPts val="0"/>
              </a:spcBef>
              <a:spcAft>
                <a:spcPts val="0"/>
              </a:spcAft>
              <a:buClr>
                <a:srgbClr val="191919"/>
              </a:buClr>
              <a:buSzPts val="4000"/>
              <a:buNone/>
              <a:defRPr sz="4000">
                <a:solidFill>
                  <a:srgbClr val="191919"/>
                </a:solidFill>
              </a:defRPr>
            </a:lvl2pPr>
            <a:lvl3pPr lvl="2" algn="l">
              <a:spcBef>
                <a:spcPts val="0"/>
              </a:spcBef>
              <a:spcAft>
                <a:spcPts val="0"/>
              </a:spcAft>
              <a:buClr>
                <a:srgbClr val="191919"/>
              </a:buClr>
              <a:buSzPts val="4000"/>
              <a:buNone/>
              <a:defRPr sz="4000">
                <a:solidFill>
                  <a:srgbClr val="191919"/>
                </a:solidFill>
              </a:defRPr>
            </a:lvl3pPr>
            <a:lvl4pPr lvl="3" algn="l">
              <a:spcBef>
                <a:spcPts val="0"/>
              </a:spcBef>
              <a:spcAft>
                <a:spcPts val="0"/>
              </a:spcAft>
              <a:buClr>
                <a:srgbClr val="191919"/>
              </a:buClr>
              <a:buSzPts val="4000"/>
              <a:buNone/>
              <a:defRPr sz="4000">
                <a:solidFill>
                  <a:srgbClr val="191919"/>
                </a:solidFill>
              </a:defRPr>
            </a:lvl4pPr>
            <a:lvl5pPr lvl="4" algn="l">
              <a:spcBef>
                <a:spcPts val="0"/>
              </a:spcBef>
              <a:spcAft>
                <a:spcPts val="0"/>
              </a:spcAft>
              <a:buClr>
                <a:srgbClr val="191919"/>
              </a:buClr>
              <a:buSzPts val="4000"/>
              <a:buNone/>
              <a:defRPr sz="4000">
                <a:solidFill>
                  <a:srgbClr val="191919"/>
                </a:solidFill>
              </a:defRPr>
            </a:lvl5pPr>
            <a:lvl6pPr lvl="5" algn="l">
              <a:spcBef>
                <a:spcPts val="0"/>
              </a:spcBef>
              <a:spcAft>
                <a:spcPts val="0"/>
              </a:spcAft>
              <a:buClr>
                <a:srgbClr val="191919"/>
              </a:buClr>
              <a:buSzPts val="4000"/>
              <a:buNone/>
              <a:defRPr sz="4000">
                <a:solidFill>
                  <a:srgbClr val="191919"/>
                </a:solidFill>
              </a:defRPr>
            </a:lvl6pPr>
            <a:lvl7pPr lvl="6" algn="l">
              <a:spcBef>
                <a:spcPts val="0"/>
              </a:spcBef>
              <a:spcAft>
                <a:spcPts val="0"/>
              </a:spcAft>
              <a:buClr>
                <a:srgbClr val="191919"/>
              </a:buClr>
              <a:buSzPts val="4000"/>
              <a:buNone/>
              <a:defRPr sz="4000">
                <a:solidFill>
                  <a:srgbClr val="191919"/>
                </a:solidFill>
              </a:defRPr>
            </a:lvl7pPr>
            <a:lvl8pPr lvl="7" algn="l">
              <a:spcBef>
                <a:spcPts val="0"/>
              </a:spcBef>
              <a:spcAft>
                <a:spcPts val="0"/>
              </a:spcAft>
              <a:buClr>
                <a:srgbClr val="191919"/>
              </a:buClr>
              <a:buSzPts val="4000"/>
              <a:buNone/>
              <a:defRPr sz="4000">
                <a:solidFill>
                  <a:srgbClr val="191919"/>
                </a:solidFill>
              </a:defRPr>
            </a:lvl8pPr>
            <a:lvl9pPr lvl="8" algn="l">
              <a:spcBef>
                <a:spcPts val="0"/>
              </a:spcBef>
              <a:spcAft>
                <a:spcPts val="0"/>
              </a:spcAft>
              <a:buClr>
                <a:srgbClr val="191919"/>
              </a:buClr>
              <a:buSzPts val="4000"/>
              <a:buNone/>
              <a:defRPr sz="4000">
                <a:solidFill>
                  <a:srgbClr val="191919"/>
                </a:solidFill>
              </a:defRPr>
            </a:lvl9pPr>
          </a:lstStyle>
          <a:p>
            <a:endParaRPr/>
          </a:p>
        </p:txBody>
      </p:sp>
      <p:sp>
        <p:nvSpPr>
          <p:cNvPr id="55" name="Google Shape;55;p2"/>
          <p:cNvSpPr txBox="1">
            <a:spLocks noGrp="1"/>
          </p:cNvSpPr>
          <p:nvPr>
            <p:ph type="subTitle" idx="1"/>
          </p:nvPr>
        </p:nvSpPr>
        <p:spPr>
          <a:xfrm>
            <a:off x="713225" y="5078033"/>
            <a:ext cx="4035600" cy="450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solidFill>
                  <a:schemeClr val="dk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7" y="222933"/>
            <a:ext cx="8952587" cy="6489563"/>
            <a:chOff x="-7" y="167200"/>
            <a:chExt cx="8952587" cy="4867172"/>
          </a:xfrm>
        </p:grpSpPr>
        <p:grpSp>
          <p:nvGrpSpPr>
            <p:cNvPr id="57" name="Google Shape;57;p2"/>
            <p:cNvGrpSpPr/>
            <p:nvPr/>
          </p:nvGrpSpPr>
          <p:grpSpPr>
            <a:xfrm>
              <a:off x="7519182" y="4467918"/>
              <a:ext cx="1433398" cy="566454"/>
              <a:chOff x="7519182" y="4467918"/>
              <a:chExt cx="1433398" cy="566454"/>
            </a:xfrm>
          </p:grpSpPr>
          <p:sp>
            <p:nvSpPr>
              <p:cNvPr id="58" name="Google Shape;58;p2"/>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 name="Google Shape;59;p2"/>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0" name="Google Shape;60;p2"/>
            <p:cNvGrpSpPr/>
            <p:nvPr/>
          </p:nvGrpSpPr>
          <p:grpSpPr>
            <a:xfrm>
              <a:off x="-7" y="167200"/>
              <a:ext cx="1266969" cy="226225"/>
              <a:chOff x="-7" y="167200"/>
              <a:chExt cx="1266969" cy="226225"/>
            </a:xfrm>
          </p:grpSpPr>
          <p:sp>
            <p:nvSpPr>
              <p:cNvPr id="61" name="Google Shape;61;p2"/>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2"/>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grpSp>
        <p:nvGrpSpPr>
          <p:cNvPr id="64" name="Google Shape;64;p3"/>
          <p:cNvGrpSpPr/>
          <p:nvPr/>
        </p:nvGrpSpPr>
        <p:grpSpPr>
          <a:xfrm flipH="1">
            <a:off x="0" y="-215799"/>
            <a:ext cx="9144000" cy="7289597"/>
            <a:chOff x="0" y="-171451"/>
            <a:chExt cx="9144000" cy="5467198"/>
          </a:xfrm>
        </p:grpSpPr>
        <p:grpSp>
          <p:nvGrpSpPr>
            <p:cNvPr id="65" name="Google Shape;65;p3"/>
            <p:cNvGrpSpPr/>
            <p:nvPr/>
          </p:nvGrpSpPr>
          <p:grpSpPr>
            <a:xfrm>
              <a:off x="0" y="135850"/>
              <a:ext cx="9144000" cy="4654700"/>
              <a:chOff x="12075" y="212050"/>
              <a:chExt cx="9144000" cy="4654700"/>
            </a:xfrm>
          </p:grpSpPr>
          <p:grpSp>
            <p:nvGrpSpPr>
              <p:cNvPr id="66" name="Google Shape;66;p3"/>
              <p:cNvGrpSpPr/>
              <p:nvPr/>
            </p:nvGrpSpPr>
            <p:grpSpPr>
              <a:xfrm>
                <a:off x="12075" y="212050"/>
                <a:ext cx="9144000" cy="1396425"/>
                <a:chOff x="12075" y="212050"/>
                <a:chExt cx="9144000" cy="1396425"/>
              </a:xfrm>
            </p:grpSpPr>
            <p:cxnSp>
              <p:nvCxnSpPr>
                <p:cNvPr id="67" name="Google Shape;6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 name="Google Shape;6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 name="Google Shape;6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 name="Google Shape;70;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 name="Google Shape;71;p3"/>
              <p:cNvGrpSpPr/>
              <p:nvPr/>
            </p:nvGrpSpPr>
            <p:grpSpPr>
              <a:xfrm>
                <a:off x="12075" y="2073925"/>
                <a:ext cx="9144000" cy="1396425"/>
                <a:chOff x="12075" y="212050"/>
                <a:chExt cx="9144000" cy="1396425"/>
              </a:xfrm>
            </p:grpSpPr>
            <p:cxnSp>
              <p:nvCxnSpPr>
                <p:cNvPr id="72" name="Google Shape;72;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 name="Google Shape;73;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 name="Google Shape;74;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5" name="Google Shape;75;p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 name="Google Shape;76;p3"/>
              <p:cNvGrpSpPr/>
              <p:nvPr/>
            </p:nvGrpSpPr>
            <p:grpSpPr>
              <a:xfrm>
                <a:off x="12075" y="3935800"/>
                <a:ext cx="9144000" cy="930950"/>
                <a:chOff x="12075" y="212050"/>
                <a:chExt cx="9144000" cy="930950"/>
              </a:xfrm>
            </p:grpSpPr>
            <p:cxnSp>
              <p:nvCxnSpPr>
                <p:cNvPr id="77" name="Google Shape;77;p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 name="Google Shape;78;p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 name="Google Shape;79;p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0" name="Google Shape;80;p3"/>
            <p:cNvGrpSpPr/>
            <p:nvPr/>
          </p:nvGrpSpPr>
          <p:grpSpPr>
            <a:xfrm>
              <a:off x="213575" y="-171451"/>
              <a:ext cx="8855100" cy="5467198"/>
              <a:chOff x="213575" y="-171451"/>
              <a:chExt cx="8855100" cy="5467198"/>
            </a:xfrm>
          </p:grpSpPr>
          <p:grpSp>
            <p:nvGrpSpPr>
              <p:cNvPr id="81" name="Google Shape;81;p3"/>
              <p:cNvGrpSpPr/>
              <p:nvPr/>
            </p:nvGrpSpPr>
            <p:grpSpPr>
              <a:xfrm rot="5400000">
                <a:off x="-192674" y="234798"/>
                <a:ext cx="5467198" cy="4654700"/>
                <a:chOff x="12075" y="444775"/>
                <a:chExt cx="9144000" cy="4654700"/>
              </a:xfrm>
            </p:grpSpPr>
            <p:grpSp>
              <p:nvGrpSpPr>
                <p:cNvPr id="82" name="Google Shape;82;p3"/>
                <p:cNvGrpSpPr/>
                <p:nvPr/>
              </p:nvGrpSpPr>
              <p:grpSpPr>
                <a:xfrm>
                  <a:off x="12075" y="444775"/>
                  <a:ext cx="9144000" cy="1396425"/>
                  <a:chOff x="12075" y="444775"/>
                  <a:chExt cx="9144000" cy="1396425"/>
                </a:xfrm>
              </p:grpSpPr>
              <p:cxnSp>
                <p:nvCxnSpPr>
                  <p:cNvPr id="83" name="Google Shape;8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 name="Google Shape;8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 name="Google Shape;8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6" name="Google Shape;86;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7" name="Google Shape;87;p3"/>
                <p:cNvGrpSpPr/>
                <p:nvPr/>
              </p:nvGrpSpPr>
              <p:grpSpPr>
                <a:xfrm>
                  <a:off x="12075" y="2306650"/>
                  <a:ext cx="9144000" cy="1396425"/>
                  <a:chOff x="12075" y="444775"/>
                  <a:chExt cx="9144000" cy="1396425"/>
                </a:xfrm>
              </p:grpSpPr>
              <p:cxnSp>
                <p:nvCxnSpPr>
                  <p:cNvPr id="88" name="Google Shape;88;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 name="Google Shape;89;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 name="Google Shape;90;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 name="Google Shape;91;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2" name="Google Shape;92;p3"/>
                <p:cNvGrpSpPr/>
                <p:nvPr/>
              </p:nvGrpSpPr>
              <p:grpSpPr>
                <a:xfrm>
                  <a:off x="12075" y="4168525"/>
                  <a:ext cx="9144000" cy="930950"/>
                  <a:chOff x="12075" y="444775"/>
                  <a:chExt cx="9144000" cy="930950"/>
                </a:xfrm>
              </p:grpSpPr>
              <p:cxnSp>
                <p:nvCxnSpPr>
                  <p:cNvPr id="93" name="Google Shape;93;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 name="Google Shape;94;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 name="Google Shape;95;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6" name="Google Shape;96;p3"/>
              <p:cNvGrpSpPr/>
              <p:nvPr/>
            </p:nvGrpSpPr>
            <p:grpSpPr>
              <a:xfrm rot="5400000">
                <a:off x="4473201" y="700273"/>
                <a:ext cx="5467198" cy="3723750"/>
                <a:chOff x="12075" y="1375725"/>
                <a:chExt cx="9144000" cy="3723750"/>
              </a:xfrm>
            </p:grpSpPr>
            <p:grpSp>
              <p:nvGrpSpPr>
                <p:cNvPr id="97" name="Google Shape;97;p3"/>
                <p:cNvGrpSpPr/>
                <p:nvPr/>
              </p:nvGrpSpPr>
              <p:grpSpPr>
                <a:xfrm>
                  <a:off x="12075" y="1375725"/>
                  <a:ext cx="9144000" cy="465475"/>
                  <a:chOff x="12075" y="1375725"/>
                  <a:chExt cx="9144000" cy="465475"/>
                </a:xfrm>
              </p:grpSpPr>
              <p:cxnSp>
                <p:nvCxnSpPr>
                  <p:cNvPr id="98" name="Google Shape;9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 name="Google Shape;99;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 name="Google Shape;100;p3"/>
                <p:cNvGrpSpPr/>
                <p:nvPr/>
              </p:nvGrpSpPr>
              <p:grpSpPr>
                <a:xfrm>
                  <a:off x="12075" y="2306650"/>
                  <a:ext cx="9144000" cy="1396425"/>
                  <a:chOff x="12075" y="444775"/>
                  <a:chExt cx="9144000" cy="1396425"/>
                </a:xfrm>
              </p:grpSpPr>
              <p:cxnSp>
                <p:nvCxnSpPr>
                  <p:cNvPr id="101" name="Google Shape;101;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 name="Google Shape;102;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 name="Google Shape;103;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4" name="Google Shape;104;p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 name="Google Shape;105;p3"/>
                <p:cNvGrpSpPr/>
                <p:nvPr/>
              </p:nvGrpSpPr>
              <p:grpSpPr>
                <a:xfrm>
                  <a:off x="12075" y="4168525"/>
                  <a:ext cx="9144000" cy="930950"/>
                  <a:chOff x="12075" y="444775"/>
                  <a:chExt cx="9144000" cy="930950"/>
                </a:xfrm>
              </p:grpSpPr>
              <p:cxnSp>
                <p:nvCxnSpPr>
                  <p:cNvPr id="106" name="Google Shape;106;p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 name="Google Shape;107;p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 name="Google Shape;108;p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09" name="Google Shape;109;p3"/>
          <p:cNvSpPr txBox="1">
            <a:spLocks noGrp="1"/>
          </p:cNvSpPr>
          <p:nvPr>
            <p:ph type="title"/>
          </p:nvPr>
        </p:nvSpPr>
        <p:spPr>
          <a:xfrm>
            <a:off x="4178250" y="3264300"/>
            <a:ext cx="4032300" cy="111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0" name="Google Shape;110;p3"/>
          <p:cNvSpPr txBox="1">
            <a:spLocks noGrp="1"/>
          </p:cNvSpPr>
          <p:nvPr>
            <p:ph type="title" idx="2" hasCustomPrompt="1"/>
          </p:nvPr>
        </p:nvSpPr>
        <p:spPr>
          <a:xfrm>
            <a:off x="5453300" y="1898217"/>
            <a:ext cx="1482300" cy="1027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3"/>
          <p:cNvSpPr txBox="1">
            <a:spLocks noGrp="1"/>
          </p:cNvSpPr>
          <p:nvPr>
            <p:ph type="subTitle" idx="1"/>
          </p:nvPr>
        </p:nvSpPr>
        <p:spPr>
          <a:xfrm>
            <a:off x="4178250" y="4459800"/>
            <a:ext cx="4032300" cy="5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2" name="Google Shape;112;p3"/>
          <p:cNvGrpSpPr/>
          <p:nvPr/>
        </p:nvGrpSpPr>
        <p:grpSpPr>
          <a:xfrm>
            <a:off x="173907" y="123331"/>
            <a:ext cx="8795602" cy="6593451"/>
            <a:chOff x="173907" y="92498"/>
            <a:chExt cx="8795602" cy="4945088"/>
          </a:xfrm>
        </p:grpSpPr>
        <p:grpSp>
          <p:nvGrpSpPr>
            <p:cNvPr id="113" name="Google Shape;113;p3"/>
            <p:cNvGrpSpPr/>
            <p:nvPr/>
          </p:nvGrpSpPr>
          <p:grpSpPr>
            <a:xfrm>
              <a:off x="8918459" y="243592"/>
              <a:ext cx="51049" cy="774142"/>
              <a:chOff x="8211712" y="2037146"/>
              <a:chExt cx="34742" cy="526950"/>
            </a:xfrm>
          </p:grpSpPr>
          <p:sp>
            <p:nvSpPr>
              <p:cNvPr id="114" name="Google Shape;114;p3"/>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 name="Google Shape;115;p3"/>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 name="Google Shape;116;p3"/>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 name="Google Shape;117;p3"/>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 name="Google Shape;118;p3"/>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9" name="Google Shape;119;p3"/>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0" name="Google Shape;120;p3"/>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1" name="Google Shape;121;p3"/>
            <p:cNvGrpSpPr/>
            <p:nvPr/>
          </p:nvGrpSpPr>
          <p:grpSpPr>
            <a:xfrm>
              <a:off x="173907" y="4750539"/>
              <a:ext cx="291257" cy="287046"/>
              <a:chOff x="5456048" y="1794743"/>
              <a:chExt cx="178248" cy="175682"/>
            </a:xfrm>
          </p:grpSpPr>
          <p:sp>
            <p:nvSpPr>
              <p:cNvPr id="122" name="Google Shape;122;p3"/>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 name="Google Shape;123;p3"/>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24" name="Google Shape;124;p3"/>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 name="Google Shape;125;p3"/>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6"/>
        <p:cNvGrpSpPr/>
        <p:nvPr/>
      </p:nvGrpSpPr>
      <p:grpSpPr>
        <a:xfrm>
          <a:off x="0" y="0"/>
          <a:ext cx="0" cy="0"/>
          <a:chOff x="0" y="0"/>
          <a:chExt cx="0" cy="0"/>
        </a:xfrm>
      </p:grpSpPr>
      <p:grpSp>
        <p:nvGrpSpPr>
          <p:cNvPr id="127" name="Google Shape;127;p4"/>
          <p:cNvGrpSpPr/>
          <p:nvPr/>
        </p:nvGrpSpPr>
        <p:grpSpPr>
          <a:xfrm flipH="1">
            <a:off x="0" y="-215799"/>
            <a:ext cx="9144000" cy="7289597"/>
            <a:chOff x="0" y="-171451"/>
            <a:chExt cx="9144000" cy="5467198"/>
          </a:xfrm>
        </p:grpSpPr>
        <p:grpSp>
          <p:nvGrpSpPr>
            <p:cNvPr id="128" name="Google Shape;128;p4"/>
            <p:cNvGrpSpPr/>
            <p:nvPr/>
          </p:nvGrpSpPr>
          <p:grpSpPr>
            <a:xfrm>
              <a:off x="0" y="135850"/>
              <a:ext cx="9144000" cy="4654700"/>
              <a:chOff x="12075" y="212050"/>
              <a:chExt cx="9144000" cy="4654700"/>
            </a:xfrm>
          </p:grpSpPr>
          <p:grpSp>
            <p:nvGrpSpPr>
              <p:cNvPr id="129" name="Google Shape;129;p4"/>
              <p:cNvGrpSpPr/>
              <p:nvPr/>
            </p:nvGrpSpPr>
            <p:grpSpPr>
              <a:xfrm>
                <a:off x="12075" y="212050"/>
                <a:ext cx="9144000" cy="1396425"/>
                <a:chOff x="12075" y="212050"/>
                <a:chExt cx="9144000" cy="1396425"/>
              </a:xfrm>
            </p:grpSpPr>
            <p:cxnSp>
              <p:nvCxnSpPr>
                <p:cNvPr id="130" name="Google Shape;130;p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 name="Google Shape;131;p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 name="Google Shape;132;p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 name="Google Shape;133;p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 name="Google Shape;134;p4"/>
              <p:cNvGrpSpPr/>
              <p:nvPr/>
            </p:nvGrpSpPr>
            <p:grpSpPr>
              <a:xfrm>
                <a:off x="12075" y="2073925"/>
                <a:ext cx="9144000" cy="1396425"/>
                <a:chOff x="12075" y="212050"/>
                <a:chExt cx="9144000" cy="1396425"/>
              </a:xfrm>
            </p:grpSpPr>
            <p:cxnSp>
              <p:nvCxnSpPr>
                <p:cNvPr id="135" name="Google Shape;135;p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 name="Google Shape;136;p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 name="Google Shape;137;p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 name="Google Shape;138;p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9" name="Google Shape;139;p4"/>
              <p:cNvGrpSpPr/>
              <p:nvPr/>
            </p:nvGrpSpPr>
            <p:grpSpPr>
              <a:xfrm>
                <a:off x="12075" y="3935800"/>
                <a:ext cx="9144000" cy="930950"/>
                <a:chOff x="12075" y="212050"/>
                <a:chExt cx="9144000" cy="930950"/>
              </a:xfrm>
            </p:grpSpPr>
            <p:cxnSp>
              <p:nvCxnSpPr>
                <p:cNvPr id="140" name="Google Shape;140;p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1" name="Google Shape;141;p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2" name="Google Shape;142;p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43" name="Google Shape;143;p4"/>
            <p:cNvGrpSpPr/>
            <p:nvPr/>
          </p:nvGrpSpPr>
          <p:grpSpPr>
            <a:xfrm>
              <a:off x="213575" y="-171451"/>
              <a:ext cx="8855100" cy="5467198"/>
              <a:chOff x="213575" y="-171451"/>
              <a:chExt cx="8855100" cy="5467198"/>
            </a:xfrm>
          </p:grpSpPr>
          <p:grpSp>
            <p:nvGrpSpPr>
              <p:cNvPr id="144" name="Google Shape;144;p4"/>
              <p:cNvGrpSpPr/>
              <p:nvPr/>
            </p:nvGrpSpPr>
            <p:grpSpPr>
              <a:xfrm rot="5400000">
                <a:off x="-192674" y="234798"/>
                <a:ext cx="5467198" cy="4654700"/>
                <a:chOff x="12075" y="444775"/>
                <a:chExt cx="9144000" cy="4654700"/>
              </a:xfrm>
            </p:grpSpPr>
            <p:grpSp>
              <p:nvGrpSpPr>
                <p:cNvPr id="145" name="Google Shape;145;p4"/>
                <p:cNvGrpSpPr/>
                <p:nvPr/>
              </p:nvGrpSpPr>
              <p:grpSpPr>
                <a:xfrm>
                  <a:off x="12075" y="444775"/>
                  <a:ext cx="9144000" cy="1396425"/>
                  <a:chOff x="12075" y="444775"/>
                  <a:chExt cx="9144000" cy="1396425"/>
                </a:xfrm>
              </p:grpSpPr>
              <p:cxnSp>
                <p:nvCxnSpPr>
                  <p:cNvPr id="146" name="Google Shape;146;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7" name="Google Shape;147;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8" name="Google Shape;148;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49" name="Google Shape;149;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50" name="Google Shape;150;p4"/>
                <p:cNvGrpSpPr/>
                <p:nvPr/>
              </p:nvGrpSpPr>
              <p:grpSpPr>
                <a:xfrm>
                  <a:off x="12075" y="2306650"/>
                  <a:ext cx="9144000" cy="1396425"/>
                  <a:chOff x="12075" y="444775"/>
                  <a:chExt cx="9144000" cy="1396425"/>
                </a:xfrm>
              </p:grpSpPr>
              <p:cxnSp>
                <p:nvCxnSpPr>
                  <p:cNvPr id="151" name="Google Shape;151;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2" name="Google Shape;152;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3" name="Google Shape;153;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4" name="Google Shape;154;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55" name="Google Shape;155;p4"/>
                <p:cNvGrpSpPr/>
                <p:nvPr/>
              </p:nvGrpSpPr>
              <p:grpSpPr>
                <a:xfrm>
                  <a:off x="12075" y="4168525"/>
                  <a:ext cx="9144000" cy="930950"/>
                  <a:chOff x="12075" y="444775"/>
                  <a:chExt cx="9144000" cy="930950"/>
                </a:xfrm>
              </p:grpSpPr>
              <p:cxnSp>
                <p:nvCxnSpPr>
                  <p:cNvPr id="156" name="Google Shape;156;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7" name="Google Shape;157;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58" name="Google Shape;158;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59" name="Google Shape;159;p4"/>
              <p:cNvGrpSpPr/>
              <p:nvPr/>
            </p:nvGrpSpPr>
            <p:grpSpPr>
              <a:xfrm rot="5400000">
                <a:off x="4473201" y="700273"/>
                <a:ext cx="5467198" cy="3723750"/>
                <a:chOff x="12075" y="1375725"/>
                <a:chExt cx="9144000" cy="3723750"/>
              </a:xfrm>
            </p:grpSpPr>
            <p:grpSp>
              <p:nvGrpSpPr>
                <p:cNvPr id="160" name="Google Shape;160;p4"/>
                <p:cNvGrpSpPr/>
                <p:nvPr/>
              </p:nvGrpSpPr>
              <p:grpSpPr>
                <a:xfrm>
                  <a:off x="12075" y="1375725"/>
                  <a:ext cx="9144000" cy="465475"/>
                  <a:chOff x="12075" y="1375725"/>
                  <a:chExt cx="9144000" cy="465475"/>
                </a:xfrm>
              </p:grpSpPr>
              <p:cxnSp>
                <p:nvCxnSpPr>
                  <p:cNvPr id="161" name="Google Shape;161;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2" name="Google Shape;162;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3" name="Google Shape;163;p4"/>
                <p:cNvGrpSpPr/>
                <p:nvPr/>
              </p:nvGrpSpPr>
              <p:grpSpPr>
                <a:xfrm>
                  <a:off x="12075" y="2306650"/>
                  <a:ext cx="9144000" cy="1396425"/>
                  <a:chOff x="12075" y="444775"/>
                  <a:chExt cx="9144000" cy="1396425"/>
                </a:xfrm>
              </p:grpSpPr>
              <p:cxnSp>
                <p:nvCxnSpPr>
                  <p:cNvPr id="164" name="Google Shape;164;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5" name="Google Shape;165;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6" name="Google Shape;166;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67" name="Google Shape;167;p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68" name="Google Shape;168;p4"/>
                <p:cNvGrpSpPr/>
                <p:nvPr/>
              </p:nvGrpSpPr>
              <p:grpSpPr>
                <a:xfrm>
                  <a:off x="12075" y="4168525"/>
                  <a:ext cx="9144000" cy="930950"/>
                  <a:chOff x="12075" y="444775"/>
                  <a:chExt cx="9144000" cy="930950"/>
                </a:xfrm>
              </p:grpSpPr>
              <p:cxnSp>
                <p:nvCxnSpPr>
                  <p:cNvPr id="169" name="Google Shape;169;p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70" name="Google Shape;170;p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71" name="Google Shape;171;p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72" name="Google Shape;172;p4"/>
          <p:cNvGrpSpPr/>
          <p:nvPr/>
        </p:nvGrpSpPr>
        <p:grpSpPr>
          <a:xfrm>
            <a:off x="-7" y="222933"/>
            <a:ext cx="8952587" cy="6489563"/>
            <a:chOff x="-7" y="167200"/>
            <a:chExt cx="8952587" cy="4867172"/>
          </a:xfrm>
        </p:grpSpPr>
        <p:sp>
          <p:nvSpPr>
            <p:cNvPr id="173" name="Google Shape;173;p4"/>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74" name="Google Shape;174;p4"/>
            <p:cNvGrpSpPr/>
            <p:nvPr/>
          </p:nvGrpSpPr>
          <p:grpSpPr>
            <a:xfrm>
              <a:off x="-7" y="167200"/>
              <a:ext cx="1266969" cy="226225"/>
              <a:chOff x="-7" y="167200"/>
              <a:chExt cx="1266969" cy="226225"/>
            </a:xfrm>
          </p:grpSpPr>
          <p:sp>
            <p:nvSpPr>
              <p:cNvPr id="175" name="Google Shape;175;p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176;p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77" name="Google Shape;177;p4"/>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4"/>
          <p:cNvSpPr txBox="1">
            <a:spLocks noGrp="1"/>
          </p:cNvSpPr>
          <p:nvPr>
            <p:ph type="body" idx="1"/>
          </p:nvPr>
        </p:nvSpPr>
        <p:spPr>
          <a:xfrm>
            <a:off x="720000" y="1621001"/>
            <a:ext cx="7704000" cy="634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algn="ctr" rtl="0">
              <a:lnSpc>
                <a:spcPct val="100000"/>
              </a:lnSpc>
              <a:spcBef>
                <a:spcPts val="0"/>
              </a:spcBef>
              <a:spcAft>
                <a:spcPts val="0"/>
              </a:spcAft>
              <a:buSzPts val="1400"/>
              <a:buFont typeface="Nunito Light"/>
              <a:buChar char="○"/>
              <a:defRPr/>
            </a:lvl2pPr>
            <a:lvl3pPr marL="1371600" lvl="2" indent="-317500" algn="ctr" rtl="0">
              <a:lnSpc>
                <a:spcPct val="100000"/>
              </a:lnSpc>
              <a:spcBef>
                <a:spcPts val="0"/>
              </a:spcBef>
              <a:spcAft>
                <a:spcPts val="0"/>
              </a:spcAft>
              <a:buSzPts val="1400"/>
              <a:buFont typeface="Nunito Light"/>
              <a:buChar char="■"/>
              <a:defRPr/>
            </a:lvl3pPr>
            <a:lvl4pPr marL="1828800" lvl="3" indent="-317500" algn="ctr" rtl="0">
              <a:lnSpc>
                <a:spcPct val="100000"/>
              </a:lnSpc>
              <a:spcBef>
                <a:spcPts val="0"/>
              </a:spcBef>
              <a:spcAft>
                <a:spcPts val="0"/>
              </a:spcAft>
              <a:buSzPts val="1400"/>
              <a:buFont typeface="Nunito Light"/>
              <a:buChar char="●"/>
              <a:defRPr/>
            </a:lvl4pPr>
            <a:lvl5pPr marL="2286000" lvl="4" indent="-317500" algn="ctr" rtl="0">
              <a:lnSpc>
                <a:spcPct val="100000"/>
              </a:lnSpc>
              <a:spcBef>
                <a:spcPts val="0"/>
              </a:spcBef>
              <a:spcAft>
                <a:spcPts val="0"/>
              </a:spcAft>
              <a:buSzPts val="1400"/>
              <a:buFont typeface="Nunito Light"/>
              <a:buChar char="○"/>
              <a:defRPr/>
            </a:lvl5pPr>
            <a:lvl6pPr marL="2743200" lvl="5" indent="-317500" algn="ctr" rtl="0">
              <a:lnSpc>
                <a:spcPct val="100000"/>
              </a:lnSpc>
              <a:spcBef>
                <a:spcPts val="0"/>
              </a:spcBef>
              <a:spcAft>
                <a:spcPts val="0"/>
              </a:spcAft>
              <a:buSzPts val="1400"/>
              <a:buFont typeface="Nunito Light"/>
              <a:buChar char="■"/>
              <a:defRPr/>
            </a:lvl6pPr>
            <a:lvl7pPr marL="3200400" lvl="6" indent="-317500" algn="ctr" rtl="0">
              <a:lnSpc>
                <a:spcPct val="100000"/>
              </a:lnSpc>
              <a:spcBef>
                <a:spcPts val="0"/>
              </a:spcBef>
              <a:spcAft>
                <a:spcPts val="0"/>
              </a:spcAft>
              <a:buSzPts val="1400"/>
              <a:buFont typeface="Nunito Light"/>
              <a:buChar char="●"/>
              <a:defRPr/>
            </a:lvl7pPr>
            <a:lvl8pPr marL="3657600" lvl="7" indent="-317500" algn="ctr" rtl="0">
              <a:lnSpc>
                <a:spcPct val="100000"/>
              </a:lnSpc>
              <a:spcBef>
                <a:spcPts val="0"/>
              </a:spcBef>
              <a:spcAft>
                <a:spcPts val="0"/>
              </a:spcAft>
              <a:buSzPts val="1400"/>
              <a:buFont typeface="Nunito Light"/>
              <a:buChar char="○"/>
              <a:defRPr/>
            </a:lvl8pPr>
            <a:lvl9pPr marL="4114800" lvl="8" indent="-317500" algn="ctr"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9"/>
        <p:cNvGrpSpPr/>
        <p:nvPr/>
      </p:nvGrpSpPr>
      <p:grpSpPr>
        <a:xfrm>
          <a:off x="0" y="0"/>
          <a:ext cx="0" cy="0"/>
          <a:chOff x="0" y="0"/>
          <a:chExt cx="0" cy="0"/>
        </a:xfrm>
      </p:grpSpPr>
      <p:grpSp>
        <p:nvGrpSpPr>
          <p:cNvPr id="180" name="Google Shape;180;p5"/>
          <p:cNvGrpSpPr/>
          <p:nvPr/>
        </p:nvGrpSpPr>
        <p:grpSpPr>
          <a:xfrm flipH="1">
            <a:off x="0" y="-215799"/>
            <a:ext cx="9144000" cy="7289597"/>
            <a:chOff x="0" y="-171451"/>
            <a:chExt cx="9144000" cy="5467198"/>
          </a:xfrm>
        </p:grpSpPr>
        <p:grpSp>
          <p:nvGrpSpPr>
            <p:cNvPr id="181" name="Google Shape;181;p5"/>
            <p:cNvGrpSpPr/>
            <p:nvPr/>
          </p:nvGrpSpPr>
          <p:grpSpPr>
            <a:xfrm>
              <a:off x="0" y="135850"/>
              <a:ext cx="9144000" cy="4654700"/>
              <a:chOff x="12075" y="212050"/>
              <a:chExt cx="9144000" cy="4654700"/>
            </a:xfrm>
          </p:grpSpPr>
          <p:grpSp>
            <p:nvGrpSpPr>
              <p:cNvPr id="182" name="Google Shape;182;p5"/>
              <p:cNvGrpSpPr/>
              <p:nvPr/>
            </p:nvGrpSpPr>
            <p:grpSpPr>
              <a:xfrm>
                <a:off x="12075" y="212050"/>
                <a:ext cx="9144000" cy="1396425"/>
                <a:chOff x="12075" y="212050"/>
                <a:chExt cx="9144000" cy="1396425"/>
              </a:xfrm>
            </p:grpSpPr>
            <p:cxnSp>
              <p:nvCxnSpPr>
                <p:cNvPr id="183" name="Google Shape;183;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4" name="Google Shape;184;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5" name="Google Shape;185;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6" name="Google Shape;186;p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87" name="Google Shape;187;p5"/>
              <p:cNvGrpSpPr/>
              <p:nvPr/>
            </p:nvGrpSpPr>
            <p:grpSpPr>
              <a:xfrm>
                <a:off x="12075" y="2073925"/>
                <a:ext cx="9144000" cy="1396425"/>
                <a:chOff x="12075" y="212050"/>
                <a:chExt cx="9144000" cy="1396425"/>
              </a:xfrm>
            </p:grpSpPr>
            <p:cxnSp>
              <p:nvCxnSpPr>
                <p:cNvPr id="188" name="Google Shape;188;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89" name="Google Shape;189;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0" name="Google Shape;190;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1" name="Google Shape;191;p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92" name="Google Shape;192;p5"/>
              <p:cNvGrpSpPr/>
              <p:nvPr/>
            </p:nvGrpSpPr>
            <p:grpSpPr>
              <a:xfrm>
                <a:off x="12075" y="3935800"/>
                <a:ext cx="9144000" cy="930950"/>
                <a:chOff x="12075" y="212050"/>
                <a:chExt cx="9144000" cy="930950"/>
              </a:xfrm>
            </p:grpSpPr>
            <p:cxnSp>
              <p:nvCxnSpPr>
                <p:cNvPr id="193" name="Google Shape;193;p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4" name="Google Shape;194;p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95" name="Google Shape;195;p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96" name="Google Shape;196;p5"/>
            <p:cNvGrpSpPr/>
            <p:nvPr/>
          </p:nvGrpSpPr>
          <p:grpSpPr>
            <a:xfrm>
              <a:off x="213575" y="-171451"/>
              <a:ext cx="8855100" cy="5467198"/>
              <a:chOff x="213575" y="-171451"/>
              <a:chExt cx="8855100" cy="5467198"/>
            </a:xfrm>
          </p:grpSpPr>
          <p:grpSp>
            <p:nvGrpSpPr>
              <p:cNvPr id="197" name="Google Shape;197;p5"/>
              <p:cNvGrpSpPr/>
              <p:nvPr/>
            </p:nvGrpSpPr>
            <p:grpSpPr>
              <a:xfrm rot="5400000">
                <a:off x="-192674" y="234798"/>
                <a:ext cx="5467198" cy="4654700"/>
                <a:chOff x="12075" y="444775"/>
                <a:chExt cx="9144000" cy="4654700"/>
              </a:xfrm>
            </p:grpSpPr>
            <p:grpSp>
              <p:nvGrpSpPr>
                <p:cNvPr id="198" name="Google Shape;198;p5"/>
                <p:cNvGrpSpPr/>
                <p:nvPr/>
              </p:nvGrpSpPr>
              <p:grpSpPr>
                <a:xfrm>
                  <a:off x="12075" y="444775"/>
                  <a:ext cx="9144000" cy="1396425"/>
                  <a:chOff x="12075" y="444775"/>
                  <a:chExt cx="9144000" cy="1396425"/>
                </a:xfrm>
              </p:grpSpPr>
              <p:cxnSp>
                <p:nvCxnSpPr>
                  <p:cNvPr id="199" name="Google Shape;199;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0" name="Google Shape;200;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1" name="Google Shape;201;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2" name="Google Shape;202;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03" name="Google Shape;203;p5"/>
                <p:cNvGrpSpPr/>
                <p:nvPr/>
              </p:nvGrpSpPr>
              <p:grpSpPr>
                <a:xfrm>
                  <a:off x="12075" y="2306650"/>
                  <a:ext cx="9144000" cy="1396425"/>
                  <a:chOff x="12075" y="444775"/>
                  <a:chExt cx="9144000" cy="1396425"/>
                </a:xfrm>
              </p:grpSpPr>
              <p:cxnSp>
                <p:nvCxnSpPr>
                  <p:cNvPr id="204" name="Google Shape;204;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5" name="Google Shape;205;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6" name="Google Shape;206;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07" name="Google Shape;207;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08" name="Google Shape;208;p5"/>
                <p:cNvGrpSpPr/>
                <p:nvPr/>
              </p:nvGrpSpPr>
              <p:grpSpPr>
                <a:xfrm>
                  <a:off x="12075" y="4168525"/>
                  <a:ext cx="9144000" cy="930950"/>
                  <a:chOff x="12075" y="444775"/>
                  <a:chExt cx="9144000" cy="930950"/>
                </a:xfrm>
              </p:grpSpPr>
              <p:cxnSp>
                <p:nvCxnSpPr>
                  <p:cNvPr id="209" name="Google Shape;209;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0" name="Google Shape;210;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1" name="Google Shape;211;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12" name="Google Shape;212;p5"/>
              <p:cNvGrpSpPr/>
              <p:nvPr/>
            </p:nvGrpSpPr>
            <p:grpSpPr>
              <a:xfrm rot="5400000">
                <a:off x="4473201" y="700273"/>
                <a:ext cx="5467198" cy="3723750"/>
                <a:chOff x="12075" y="1375725"/>
                <a:chExt cx="9144000" cy="3723750"/>
              </a:xfrm>
            </p:grpSpPr>
            <p:grpSp>
              <p:nvGrpSpPr>
                <p:cNvPr id="213" name="Google Shape;213;p5"/>
                <p:cNvGrpSpPr/>
                <p:nvPr/>
              </p:nvGrpSpPr>
              <p:grpSpPr>
                <a:xfrm>
                  <a:off x="12075" y="1375725"/>
                  <a:ext cx="9144000" cy="465475"/>
                  <a:chOff x="12075" y="1375725"/>
                  <a:chExt cx="9144000" cy="465475"/>
                </a:xfrm>
              </p:grpSpPr>
              <p:cxnSp>
                <p:nvCxnSpPr>
                  <p:cNvPr id="214" name="Google Shape;214;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5" name="Google Shape;215;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16" name="Google Shape;216;p5"/>
                <p:cNvGrpSpPr/>
                <p:nvPr/>
              </p:nvGrpSpPr>
              <p:grpSpPr>
                <a:xfrm>
                  <a:off x="12075" y="2306650"/>
                  <a:ext cx="9144000" cy="1396425"/>
                  <a:chOff x="12075" y="444775"/>
                  <a:chExt cx="9144000" cy="1396425"/>
                </a:xfrm>
              </p:grpSpPr>
              <p:cxnSp>
                <p:nvCxnSpPr>
                  <p:cNvPr id="217" name="Google Shape;217;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8" name="Google Shape;218;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19" name="Google Shape;219;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0" name="Google Shape;220;p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21" name="Google Shape;221;p5"/>
                <p:cNvGrpSpPr/>
                <p:nvPr/>
              </p:nvGrpSpPr>
              <p:grpSpPr>
                <a:xfrm>
                  <a:off x="12075" y="4168525"/>
                  <a:ext cx="9144000" cy="930950"/>
                  <a:chOff x="12075" y="444775"/>
                  <a:chExt cx="9144000" cy="930950"/>
                </a:xfrm>
              </p:grpSpPr>
              <p:cxnSp>
                <p:nvCxnSpPr>
                  <p:cNvPr id="222" name="Google Shape;222;p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3" name="Google Shape;223;p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24" name="Google Shape;224;p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225" name="Google Shape;225;p5"/>
          <p:cNvGrpSpPr/>
          <p:nvPr/>
        </p:nvGrpSpPr>
        <p:grpSpPr>
          <a:xfrm>
            <a:off x="-7" y="222933"/>
            <a:ext cx="8952587" cy="6489563"/>
            <a:chOff x="-7" y="167200"/>
            <a:chExt cx="8952587" cy="4867172"/>
          </a:xfrm>
        </p:grpSpPr>
        <p:grpSp>
          <p:nvGrpSpPr>
            <p:cNvPr id="226" name="Google Shape;226;p5"/>
            <p:cNvGrpSpPr/>
            <p:nvPr/>
          </p:nvGrpSpPr>
          <p:grpSpPr>
            <a:xfrm>
              <a:off x="7519182" y="4467918"/>
              <a:ext cx="1433398" cy="566454"/>
              <a:chOff x="7519182" y="4467918"/>
              <a:chExt cx="1433398" cy="566454"/>
            </a:xfrm>
          </p:grpSpPr>
          <p:sp>
            <p:nvSpPr>
              <p:cNvPr id="227" name="Google Shape;227;p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8" name="Google Shape;228;p5"/>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9" name="Google Shape;229;p5"/>
            <p:cNvGrpSpPr/>
            <p:nvPr/>
          </p:nvGrpSpPr>
          <p:grpSpPr>
            <a:xfrm>
              <a:off x="-7" y="167200"/>
              <a:ext cx="1266969" cy="226225"/>
              <a:chOff x="-7" y="167200"/>
              <a:chExt cx="1266969" cy="226225"/>
            </a:xfrm>
          </p:grpSpPr>
          <p:sp>
            <p:nvSpPr>
              <p:cNvPr id="230" name="Google Shape;230;p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1" name="Google Shape;231;p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232" name="Google Shape;232;p5"/>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3" name="Google Shape;233;p5"/>
          <p:cNvSpPr txBox="1">
            <a:spLocks noGrp="1"/>
          </p:cNvSpPr>
          <p:nvPr>
            <p:ph type="subTitle" idx="1"/>
          </p:nvPr>
        </p:nvSpPr>
        <p:spPr>
          <a:xfrm>
            <a:off x="5055284" y="5028565"/>
            <a:ext cx="250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5"/>
          <p:cNvSpPr txBox="1">
            <a:spLocks noGrp="1"/>
          </p:cNvSpPr>
          <p:nvPr>
            <p:ph type="subTitle" idx="2"/>
          </p:nvPr>
        </p:nvSpPr>
        <p:spPr>
          <a:xfrm>
            <a:off x="1583300" y="5028565"/>
            <a:ext cx="2505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5"/>
          <p:cNvSpPr txBox="1">
            <a:spLocks noGrp="1"/>
          </p:cNvSpPr>
          <p:nvPr>
            <p:ph type="subTitle" idx="3"/>
          </p:nvPr>
        </p:nvSpPr>
        <p:spPr>
          <a:xfrm>
            <a:off x="5055275" y="4366567"/>
            <a:ext cx="2505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236" name="Google Shape;236;p5"/>
          <p:cNvSpPr txBox="1">
            <a:spLocks noGrp="1"/>
          </p:cNvSpPr>
          <p:nvPr>
            <p:ph type="subTitle" idx="4"/>
          </p:nvPr>
        </p:nvSpPr>
        <p:spPr>
          <a:xfrm>
            <a:off x="1583075" y="4366567"/>
            <a:ext cx="25056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7"/>
        <p:cNvGrpSpPr/>
        <p:nvPr/>
      </p:nvGrpSpPr>
      <p:grpSpPr>
        <a:xfrm>
          <a:off x="0" y="0"/>
          <a:ext cx="0" cy="0"/>
          <a:chOff x="0" y="0"/>
          <a:chExt cx="0" cy="0"/>
        </a:xfrm>
      </p:grpSpPr>
      <p:grpSp>
        <p:nvGrpSpPr>
          <p:cNvPr id="238" name="Google Shape;238;p6"/>
          <p:cNvGrpSpPr/>
          <p:nvPr/>
        </p:nvGrpSpPr>
        <p:grpSpPr>
          <a:xfrm flipH="1">
            <a:off x="0" y="-215799"/>
            <a:ext cx="9144000" cy="7289597"/>
            <a:chOff x="0" y="-171451"/>
            <a:chExt cx="9144000" cy="5467198"/>
          </a:xfrm>
        </p:grpSpPr>
        <p:grpSp>
          <p:nvGrpSpPr>
            <p:cNvPr id="239" name="Google Shape;239;p6"/>
            <p:cNvGrpSpPr/>
            <p:nvPr/>
          </p:nvGrpSpPr>
          <p:grpSpPr>
            <a:xfrm>
              <a:off x="0" y="135850"/>
              <a:ext cx="9144000" cy="4654700"/>
              <a:chOff x="12075" y="212050"/>
              <a:chExt cx="9144000" cy="4654700"/>
            </a:xfrm>
          </p:grpSpPr>
          <p:grpSp>
            <p:nvGrpSpPr>
              <p:cNvPr id="240" name="Google Shape;240;p6"/>
              <p:cNvGrpSpPr/>
              <p:nvPr/>
            </p:nvGrpSpPr>
            <p:grpSpPr>
              <a:xfrm>
                <a:off x="12075" y="212050"/>
                <a:ext cx="9144000" cy="1396425"/>
                <a:chOff x="12075" y="212050"/>
                <a:chExt cx="9144000" cy="1396425"/>
              </a:xfrm>
            </p:grpSpPr>
            <p:cxnSp>
              <p:nvCxnSpPr>
                <p:cNvPr id="241" name="Google Shape;24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2" name="Google Shape;24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3" name="Google Shape;24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4" name="Google Shape;244;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45" name="Google Shape;245;p6"/>
              <p:cNvGrpSpPr/>
              <p:nvPr/>
            </p:nvGrpSpPr>
            <p:grpSpPr>
              <a:xfrm>
                <a:off x="12075" y="2073925"/>
                <a:ext cx="9144000" cy="1396425"/>
                <a:chOff x="12075" y="212050"/>
                <a:chExt cx="9144000" cy="1396425"/>
              </a:xfrm>
            </p:grpSpPr>
            <p:cxnSp>
              <p:nvCxnSpPr>
                <p:cNvPr id="246" name="Google Shape;246;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7" name="Google Shape;247;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8" name="Google Shape;248;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49" name="Google Shape;249;p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50" name="Google Shape;250;p6"/>
              <p:cNvGrpSpPr/>
              <p:nvPr/>
            </p:nvGrpSpPr>
            <p:grpSpPr>
              <a:xfrm>
                <a:off x="12075" y="3935800"/>
                <a:ext cx="9144000" cy="930950"/>
                <a:chOff x="12075" y="212050"/>
                <a:chExt cx="9144000" cy="930950"/>
              </a:xfrm>
            </p:grpSpPr>
            <p:cxnSp>
              <p:nvCxnSpPr>
                <p:cNvPr id="251" name="Google Shape;251;p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2" name="Google Shape;252;p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3" name="Google Shape;253;p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54" name="Google Shape;254;p6"/>
            <p:cNvGrpSpPr/>
            <p:nvPr/>
          </p:nvGrpSpPr>
          <p:grpSpPr>
            <a:xfrm>
              <a:off x="213575" y="-171451"/>
              <a:ext cx="8855100" cy="5467198"/>
              <a:chOff x="213575" y="-171451"/>
              <a:chExt cx="8855100" cy="5467198"/>
            </a:xfrm>
          </p:grpSpPr>
          <p:grpSp>
            <p:nvGrpSpPr>
              <p:cNvPr id="255" name="Google Shape;255;p6"/>
              <p:cNvGrpSpPr/>
              <p:nvPr/>
            </p:nvGrpSpPr>
            <p:grpSpPr>
              <a:xfrm rot="5400000">
                <a:off x="-192674" y="234798"/>
                <a:ext cx="5467198" cy="4654700"/>
                <a:chOff x="12075" y="444775"/>
                <a:chExt cx="9144000" cy="4654700"/>
              </a:xfrm>
            </p:grpSpPr>
            <p:grpSp>
              <p:nvGrpSpPr>
                <p:cNvPr id="256" name="Google Shape;256;p6"/>
                <p:cNvGrpSpPr/>
                <p:nvPr/>
              </p:nvGrpSpPr>
              <p:grpSpPr>
                <a:xfrm>
                  <a:off x="12075" y="444775"/>
                  <a:ext cx="9144000" cy="1396425"/>
                  <a:chOff x="12075" y="444775"/>
                  <a:chExt cx="9144000" cy="1396425"/>
                </a:xfrm>
              </p:grpSpPr>
              <p:cxnSp>
                <p:nvCxnSpPr>
                  <p:cNvPr id="257" name="Google Shape;25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8" name="Google Shape;25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59" name="Google Shape;25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0" name="Google Shape;260;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1" name="Google Shape;261;p6"/>
                <p:cNvGrpSpPr/>
                <p:nvPr/>
              </p:nvGrpSpPr>
              <p:grpSpPr>
                <a:xfrm>
                  <a:off x="12075" y="2306650"/>
                  <a:ext cx="9144000" cy="1396425"/>
                  <a:chOff x="12075" y="444775"/>
                  <a:chExt cx="9144000" cy="1396425"/>
                </a:xfrm>
              </p:grpSpPr>
              <p:cxnSp>
                <p:nvCxnSpPr>
                  <p:cNvPr id="262" name="Google Shape;262;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3" name="Google Shape;263;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4" name="Google Shape;264;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5" name="Google Shape;265;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66" name="Google Shape;266;p6"/>
                <p:cNvGrpSpPr/>
                <p:nvPr/>
              </p:nvGrpSpPr>
              <p:grpSpPr>
                <a:xfrm>
                  <a:off x="12075" y="4168525"/>
                  <a:ext cx="9144000" cy="930950"/>
                  <a:chOff x="12075" y="444775"/>
                  <a:chExt cx="9144000" cy="930950"/>
                </a:xfrm>
              </p:grpSpPr>
              <p:cxnSp>
                <p:nvCxnSpPr>
                  <p:cNvPr id="267" name="Google Shape;267;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8" name="Google Shape;268;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69" name="Google Shape;269;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270" name="Google Shape;270;p6"/>
              <p:cNvGrpSpPr/>
              <p:nvPr/>
            </p:nvGrpSpPr>
            <p:grpSpPr>
              <a:xfrm rot="5400000">
                <a:off x="4473201" y="700273"/>
                <a:ext cx="5467198" cy="3723750"/>
                <a:chOff x="12075" y="1375725"/>
                <a:chExt cx="9144000" cy="3723750"/>
              </a:xfrm>
            </p:grpSpPr>
            <p:grpSp>
              <p:nvGrpSpPr>
                <p:cNvPr id="271" name="Google Shape;271;p6"/>
                <p:cNvGrpSpPr/>
                <p:nvPr/>
              </p:nvGrpSpPr>
              <p:grpSpPr>
                <a:xfrm>
                  <a:off x="12075" y="1375725"/>
                  <a:ext cx="9144000" cy="465475"/>
                  <a:chOff x="12075" y="1375725"/>
                  <a:chExt cx="9144000" cy="465475"/>
                </a:xfrm>
              </p:grpSpPr>
              <p:cxnSp>
                <p:nvCxnSpPr>
                  <p:cNvPr id="272" name="Google Shape;27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3" name="Google Shape;273;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4" name="Google Shape;274;p6"/>
                <p:cNvGrpSpPr/>
                <p:nvPr/>
              </p:nvGrpSpPr>
              <p:grpSpPr>
                <a:xfrm>
                  <a:off x="12075" y="2306650"/>
                  <a:ext cx="9144000" cy="1396425"/>
                  <a:chOff x="12075" y="444775"/>
                  <a:chExt cx="9144000" cy="1396425"/>
                </a:xfrm>
              </p:grpSpPr>
              <p:cxnSp>
                <p:nvCxnSpPr>
                  <p:cNvPr id="275" name="Google Shape;275;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6" name="Google Shape;276;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7" name="Google Shape;277;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78" name="Google Shape;278;p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279" name="Google Shape;279;p6"/>
                <p:cNvGrpSpPr/>
                <p:nvPr/>
              </p:nvGrpSpPr>
              <p:grpSpPr>
                <a:xfrm>
                  <a:off x="12075" y="4168525"/>
                  <a:ext cx="9144000" cy="930950"/>
                  <a:chOff x="12075" y="444775"/>
                  <a:chExt cx="9144000" cy="930950"/>
                </a:xfrm>
              </p:grpSpPr>
              <p:cxnSp>
                <p:nvCxnSpPr>
                  <p:cNvPr id="280" name="Google Shape;280;p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1" name="Google Shape;281;p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282" name="Google Shape;282;p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283" name="Google Shape;283;p6"/>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84" name="Google Shape;284;p6"/>
          <p:cNvGrpSpPr/>
          <p:nvPr/>
        </p:nvGrpSpPr>
        <p:grpSpPr>
          <a:xfrm>
            <a:off x="141641" y="123331"/>
            <a:ext cx="8827868" cy="6593451"/>
            <a:chOff x="141641" y="92498"/>
            <a:chExt cx="8827868" cy="4945088"/>
          </a:xfrm>
        </p:grpSpPr>
        <p:grpSp>
          <p:nvGrpSpPr>
            <p:cNvPr id="285" name="Google Shape;285;p6"/>
            <p:cNvGrpSpPr/>
            <p:nvPr/>
          </p:nvGrpSpPr>
          <p:grpSpPr>
            <a:xfrm>
              <a:off x="8918459" y="243592"/>
              <a:ext cx="51049" cy="774142"/>
              <a:chOff x="8211712" y="2037146"/>
              <a:chExt cx="34742" cy="526950"/>
            </a:xfrm>
          </p:grpSpPr>
          <p:sp>
            <p:nvSpPr>
              <p:cNvPr id="286" name="Google Shape;286;p6"/>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7" name="Google Shape;287;p6"/>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8" name="Google Shape;288;p6"/>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9" name="Google Shape;289;p6"/>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0" name="Google Shape;290;p6"/>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1" name="Google Shape;291;p6"/>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2" name="Google Shape;292;p6"/>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93" name="Google Shape;293;p6"/>
            <p:cNvGrpSpPr/>
            <p:nvPr/>
          </p:nvGrpSpPr>
          <p:grpSpPr>
            <a:xfrm>
              <a:off x="173907" y="4750539"/>
              <a:ext cx="291257" cy="287046"/>
              <a:chOff x="5456048" y="1794743"/>
              <a:chExt cx="178248" cy="175682"/>
            </a:xfrm>
          </p:grpSpPr>
          <p:sp>
            <p:nvSpPr>
              <p:cNvPr id="294" name="Google Shape;294;p6"/>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5" name="Google Shape;295;p6"/>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96" name="Google Shape;296;p6"/>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7" name="Google Shape;297;p6"/>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8"/>
        <p:cNvGrpSpPr/>
        <p:nvPr/>
      </p:nvGrpSpPr>
      <p:grpSpPr>
        <a:xfrm>
          <a:off x="0" y="0"/>
          <a:ext cx="0" cy="0"/>
          <a:chOff x="0" y="0"/>
          <a:chExt cx="0" cy="0"/>
        </a:xfrm>
      </p:grpSpPr>
      <p:grpSp>
        <p:nvGrpSpPr>
          <p:cNvPr id="299" name="Google Shape;299;p7"/>
          <p:cNvGrpSpPr/>
          <p:nvPr/>
        </p:nvGrpSpPr>
        <p:grpSpPr>
          <a:xfrm flipH="1">
            <a:off x="0" y="-215799"/>
            <a:ext cx="9144000" cy="7289597"/>
            <a:chOff x="0" y="-171451"/>
            <a:chExt cx="9144000" cy="5467198"/>
          </a:xfrm>
        </p:grpSpPr>
        <p:grpSp>
          <p:nvGrpSpPr>
            <p:cNvPr id="300" name="Google Shape;300;p7"/>
            <p:cNvGrpSpPr/>
            <p:nvPr/>
          </p:nvGrpSpPr>
          <p:grpSpPr>
            <a:xfrm>
              <a:off x="0" y="135850"/>
              <a:ext cx="9144000" cy="4654700"/>
              <a:chOff x="12075" y="212050"/>
              <a:chExt cx="9144000" cy="4654700"/>
            </a:xfrm>
          </p:grpSpPr>
          <p:grpSp>
            <p:nvGrpSpPr>
              <p:cNvPr id="301" name="Google Shape;301;p7"/>
              <p:cNvGrpSpPr/>
              <p:nvPr/>
            </p:nvGrpSpPr>
            <p:grpSpPr>
              <a:xfrm>
                <a:off x="12075" y="212050"/>
                <a:ext cx="9144000" cy="1396425"/>
                <a:chOff x="12075" y="212050"/>
                <a:chExt cx="9144000" cy="1396425"/>
              </a:xfrm>
            </p:grpSpPr>
            <p:cxnSp>
              <p:nvCxnSpPr>
                <p:cNvPr id="302" name="Google Shape;302;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3" name="Google Shape;303;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4" name="Google Shape;304;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5" name="Google Shape;305;p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06" name="Google Shape;306;p7"/>
              <p:cNvGrpSpPr/>
              <p:nvPr/>
            </p:nvGrpSpPr>
            <p:grpSpPr>
              <a:xfrm>
                <a:off x="12075" y="2073925"/>
                <a:ext cx="9144000" cy="1396425"/>
                <a:chOff x="12075" y="212050"/>
                <a:chExt cx="9144000" cy="1396425"/>
              </a:xfrm>
            </p:grpSpPr>
            <p:cxnSp>
              <p:nvCxnSpPr>
                <p:cNvPr id="307" name="Google Shape;307;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8" name="Google Shape;308;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09" name="Google Shape;309;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0" name="Google Shape;310;p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11" name="Google Shape;311;p7"/>
              <p:cNvGrpSpPr/>
              <p:nvPr/>
            </p:nvGrpSpPr>
            <p:grpSpPr>
              <a:xfrm>
                <a:off x="12075" y="3935800"/>
                <a:ext cx="9144000" cy="930950"/>
                <a:chOff x="12075" y="212050"/>
                <a:chExt cx="9144000" cy="930950"/>
              </a:xfrm>
            </p:grpSpPr>
            <p:cxnSp>
              <p:nvCxnSpPr>
                <p:cNvPr id="312" name="Google Shape;312;p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3" name="Google Shape;313;p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4" name="Google Shape;314;p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15" name="Google Shape;315;p7"/>
            <p:cNvGrpSpPr/>
            <p:nvPr/>
          </p:nvGrpSpPr>
          <p:grpSpPr>
            <a:xfrm>
              <a:off x="213575" y="-171451"/>
              <a:ext cx="8855100" cy="5467198"/>
              <a:chOff x="213575" y="-171451"/>
              <a:chExt cx="8855100" cy="5467198"/>
            </a:xfrm>
          </p:grpSpPr>
          <p:grpSp>
            <p:nvGrpSpPr>
              <p:cNvPr id="316" name="Google Shape;316;p7"/>
              <p:cNvGrpSpPr/>
              <p:nvPr/>
            </p:nvGrpSpPr>
            <p:grpSpPr>
              <a:xfrm rot="5400000">
                <a:off x="-192674" y="234798"/>
                <a:ext cx="5467198" cy="4654700"/>
                <a:chOff x="12075" y="444775"/>
                <a:chExt cx="9144000" cy="4654700"/>
              </a:xfrm>
            </p:grpSpPr>
            <p:grpSp>
              <p:nvGrpSpPr>
                <p:cNvPr id="317" name="Google Shape;317;p7"/>
                <p:cNvGrpSpPr/>
                <p:nvPr/>
              </p:nvGrpSpPr>
              <p:grpSpPr>
                <a:xfrm>
                  <a:off x="12075" y="444775"/>
                  <a:ext cx="9144000" cy="1396425"/>
                  <a:chOff x="12075" y="444775"/>
                  <a:chExt cx="9144000" cy="1396425"/>
                </a:xfrm>
              </p:grpSpPr>
              <p:cxnSp>
                <p:nvCxnSpPr>
                  <p:cNvPr id="318" name="Google Shape;318;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19" name="Google Shape;319;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0" name="Google Shape;320;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1" name="Google Shape;321;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2" name="Google Shape;322;p7"/>
                <p:cNvGrpSpPr/>
                <p:nvPr/>
              </p:nvGrpSpPr>
              <p:grpSpPr>
                <a:xfrm>
                  <a:off x="12075" y="2306650"/>
                  <a:ext cx="9144000" cy="1396425"/>
                  <a:chOff x="12075" y="444775"/>
                  <a:chExt cx="9144000" cy="1396425"/>
                </a:xfrm>
              </p:grpSpPr>
              <p:cxnSp>
                <p:nvCxnSpPr>
                  <p:cNvPr id="323" name="Google Shape;323;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4" name="Google Shape;324;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5" name="Google Shape;325;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6" name="Google Shape;326;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27" name="Google Shape;327;p7"/>
                <p:cNvGrpSpPr/>
                <p:nvPr/>
              </p:nvGrpSpPr>
              <p:grpSpPr>
                <a:xfrm>
                  <a:off x="12075" y="4168525"/>
                  <a:ext cx="9144000" cy="930950"/>
                  <a:chOff x="12075" y="444775"/>
                  <a:chExt cx="9144000" cy="930950"/>
                </a:xfrm>
              </p:grpSpPr>
              <p:cxnSp>
                <p:nvCxnSpPr>
                  <p:cNvPr id="328" name="Google Shape;328;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29" name="Google Shape;329;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0" name="Google Shape;330;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31" name="Google Shape;331;p7"/>
              <p:cNvGrpSpPr/>
              <p:nvPr/>
            </p:nvGrpSpPr>
            <p:grpSpPr>
              <a:xfrm rot="5400000">
                <a:off x="4473201" y="700273"/>
                <a:ext cx="5467198" cy="3723750"/>
                <a:chOff x="12075" y="1375725"/>
                <a:chExt cx="9144000" cy="3723750"/>
              </a:xfrm>
            </p:grpSpPr>
            <p:grpSp>
              <p:nvGrpSpPr>
                <p:cNvPr id="332" name="Google Shape;332;p7"/>
                <p:cNvGrpSpPr/>
                <p:nvPr/>
              </p:nvGrpSpPr>
              <p:grpSpPr>
                <a:xfrm>
                  <a:off x="12075" y="1375725"/>
                  <a:ext cx="9144000" cy="465475"/>
                  <a:chOff x="12075" y="1375725"/>
                  <a:chExt cx="9144000" cy="465475"/>
                </a:xfrm>
              </p:grpSpPr>
              <p:cxnSp>
                <p:nvCxnSpPr>
                  <p:cNvPr id="333" name="Google Shape;333;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4" name="Google Shape;334;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35" name="Google Shape;335;p7"/>
                <p:cNvGrpSpPr/>
                <p:nvPr/>
              </p:nvGrpSpPr>
              <p:grpSpPr>
                <a:xfrm>
                  <a:off x="12075" y="2306650"/>
                  <a:ext cx="9144000" cy="1396425"/>
                  <a:chOff x="12075" y="444775"/>
                  <a:chExt cx="9144000" cy="1396425"/>
                </a:xfrm>
              </p:grpSpPr>
              <p:cxnSp>
                <p:nvCxnSpPr>
                  <p:cNvPr id="336" name="Google Shape;336;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7" name="Google Shape;337;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8" name="Google Shape;338;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39" name="Google Shape;339;p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40" name="Google Shape;340;p7"/>
                <p:cNvGrpSpPr/>
                <p:nvPr/>
              </p:nvGrpSpPr>
              <p:grpSpPr>
                <a:xfrm>
                  <a:off x="12075" y="4168525"/>
                  <a:ext cx="9144000" cy="930950"/>
                  <a:chOff x="12075" y="444775"/>
                  <a:chExt cx="9144000" cy="930950"/>
                </a:xfrm>
              </p:grpSpPr>
              <p:cxnSp>
                <p:nvCxnSpPr>
                  <p:cNvPr id="341" name="Google Shape;341;p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2" name="Google Shape;342;p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43" name="Google Shape;343;p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344" name="Google Shape;344;p7"/>
          <p:cNvSpPr txBox="1">
            <a:spLocks noGrp="1"/>
          </p:cNvSpPr>
          <p:nvPr>
            <p:ph type="title"/>
          </p:nvPr>
        </p:nvSpPr>
        <p:spPr>
          <a:xfrm>
            <a:off x="720000" y="593367"/>
            <a:ext cx="77109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5" name="Google Shape;345;p7"/>
          <p:cNvSpPr txBox="1">
            <a:spLocks noGrp="1"/>
          </p:cNvSpPr>
          <p:nvPr>
            <p:ph type="subTitle" idx="1"/>
          </p:nvPr>
        </p:nvSpPr>
        <p:spPr>
          <a:xfrm>
            <a:off x="720000" y="2267067"/>
            <a:ext cx="3916800" cy="306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46" name="Google Shape;346;p7"/>
          <p:cNvGrpSpPr/>
          <p:nvPr/>
        </p:nvGrpSpPr>
        <p:grpSpPr>
          <a:xfrm>
            <a:off x="-7" y="222933"/>
            <a:ext cx="8952587" cy="6489563"/>
            <a:chOff x="-7" y="167200"/>
            <a:chExt cx="8952587" cy="4867172"/>
          </a:xfrm>
        </p:grpSpPr>
        <p:grpSp>
          <p:nvGrpSpPr>
            <p:cNvPr id="347" name="Google Shape;347;p7"/>
            <p:cNvGrpSpPr/>
            <p:nvPr/>
          </p:nvGrpSpPr>
          <p:grpSpPr>
            <a:xfrm>
              <a:off x="-7" y="167200"/>
              <a:ext cx="1266969" cy="226225"/>
              <a:chOff x="-7" y="167200"/>
              <a:chExt cx="1266969" cy="226225"/>
            </a:xfrm>
          </p:grpSpPr>
          <p:sp>
            <p:nvSpPr>
              <p:cNvPr id="348" name="Google Shape;348;p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9" name="Google Shape;349;p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50" name="Google Shape;350;p7"/>
            <p:cNvGrpSpPr/>
            <p:nvPr/>
          </p:nvGrpSpPr>
          <p:grpSpPr>
            <a:xfrm>
              <a:off x="7519182" y="4467918"/>
              <a:ext cx="1433398" cy="566454"/>
              <a:chOff x="7519182" y="4467918"/>
              <a:chExt cx="1433398" cy="566454"/>
            </a:xfrm>
          </p:grpSpPr>
          <p:sp>
            <p:nvSpPr>
              <p:cNvPr id="351" name="Google Shape;351;p7"/>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2" name="Google Shape;352;p7"/>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3"/>
        <p:cNvGrpSpPr/>
        <p:nvPr/>
      </p:nvGrpSpPr>
      <p:grpSpPr>
        <a:xfrm>
          <a:off x="0" y="0"/>
          <a:ext cx="0" cy="0"/>
          <a:chOff x="0" y="0"/>
          <a:chExt cx="0" cy="0"/>
        </a:xfrm>
      </p:grpSpPr>
      <p:grpSp>
        <p:nvGrpSpPr>
          <p:cNvPr id="354" name="Google Shape;354;p8"/>
          <p:cNvGrpSpPr/>
          <p:nvPr/>
        </p:nvGrpSpPr>
        <p:grpSpPr>
          <a:xfrm flipH="1">
            <a:off x="0" y="-215799"/>
            <a:ext cx="9144000" cy="7289597"/>
            <a:chOff x="0" y="-171451"/>
            <a:chExt cx="9144000" cy="5467198"/>
          </a:xfrm>
        </p:grpSpPr>
        <p:grpSp>
          <p:nvGrpSpPr>
            <p:cNvPr id="355" name="Google Shape;355;p8"/>
            <p:cNvGrpSpPr/>
            <p:nvPr/>
          </p:nvGrpSpPr>
          <p:grpSpPr>
            <a:xfrm>
              <a:off x="0" y="135850"/>
              <a:ext cx="9144000" cy="4654700"/>
              <a:chOff x="12075" y="212050"/>
              <a:chExt cx="9144000" cy="4654700"/>
            </a:xfrm>
          </p:grpSpPr>
          <p:grpSp>
            <p:nvGrpSpPr>
              <p:cNvPr id="356" name="Google Shape;356;p8"/>
              <p:cNvGrpSpPr/>
              <p:nvPr/>
            </p:nvGrpSpPr>
            <p:grpSpPr>
              <a:xfrm>
                <a:off x="12075" y="212050"/>
                <a:ext cx="9144000" cy="1396425"/>
                <a:chOff x="12075" y="212050"/>
                <a:chExt cx="9144000" cy="1396425"/>
              </a:xfrm>
            </p:grpSpPr>
            <p:cxnSp>
              <p:nvCxnSpPr>
                <p:cNvPr id="357" name="Google Shape;357;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8" name="Google Shape;358;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59" name="Google Shape;359;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0" name="Google Shape;360;p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61" name="Google Shape;361;p8"/>
              <p:cNvGrpSpPr/>
              <p:nvPr/>
            </p:nvGrpSpPr>
            <p:grpSpPr>
              <a:xfrm>
                <a:off x="12075" y="2073925"/>
                <a:ext cx="9144000" cy="1396425"/>
                <a:chOff x="12075" y="212050"/>
                <a:chExt cx="9144000" cy="1396425"/>
              </a:xfrm>
            </p:grpSpPr>
            <p:cxnSp>
              <p:nvCxnSpPr>
                <p:cNvPr id="362" name="Google Shape;362;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3" name="Google Shape;363;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4" name="Google Shape;364;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5" name="Google Shape;365;p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66" name="Google Shape;366;p8"/>
              <p:cNvGrpSpPr/>
              <p:nvPr/>
            </p:nvGrpSpPr>
            <p:grpSpPr>
              <a:xfrm>
                <a:off x="12075" y="3935800"/>
                <a:ext cx="9144000" cy="930950"/>
                <a:chOff x="12075" y="212050"/>
                <a:chExt cx="9144000" cy="930950"/>
              </a:xfrm>
            </p:grpSpPr>
            <p:cxnSp>
              <p:nvCxnSpPr>
                <p:cNvPr id="367" name="Google Shape;367;p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8" name="Google Shape;368;p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69" name="Google Shape;369;p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70" name="Google Shape;370;p8"/>
            <p:cNvGrpSpPr/>
            <p:nvPr/>
          </p:nvGrpSpPr>
          <p:grpSpPr>
            <a:xfrm>
              <a:off x="213575" y="-171451"/>
              <a:ext cx="8855100" cy="5467198"/>
              <a:chOff x="213575" y="-171451"/>
              <a:chExt cx="8855100" cy="5467198"/>
            </a:xfrm>
          </p:grpSpPr>
          <p:grpSp>
            <p:nvGrpSpPr>
              <p:cNvPr id="371" name="Google Shape;371;p8"/>
              <p:cNvGrpSpPr/>
              <p:nvPr/>
            </p:nvGrpSpPr>
            <p:grpSpPr>
              <a:xfrm rot="5400000">
                <a:off x="-192674" y="234798"/>
                <a:ext cx="5467198" cy="4654700"/>
                <a:chOff x="12075" y="444775"/>
                <a:chExt cx="9144000" cy="4654700"/>
              </a:xfrm>
            </p:grpSpPr>
            <p:grpSp>
              <p:nvGrpSpPr>
                <p:cNvPr id="372" name="Google Shape;372;p8"/>
                <p:cNvGrpSpPr/>
                <p:nvPr/>
              </p:nvGrpSpPr>
              <p:grpSpPr>
                <a:xfrm>
                  <a:off x="12075" y="444775"/>
                  <a:ext cx="9144000" cy="1396425"/>
                  <a:chOff x="12075" y="444775"/>
                  <a:chExt cx="9144000" cy="1396425"/>
                </a:xfrm>
              </p:grpSpPr>
              <p:cxnSp>
                <p:nvCxnSpPr>
                  <p:cNvPr id="373" name="Google Shape;373;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4" name="Google Shape;374;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5" name="Google Shape;375;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6" name="Google Shape;376;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77" name="Google Shape;377;p8"/>
                <p:cNvGrpSpPr/>
                <p:nvPr/>
              </p:nvGrpSpPr>
              <p:grpSpPr>
                <a:xfrm>
                  <a:off x="12075" y="2306650"/>
                  <a:ext cx="9144000" cy="1396425"/>
                  <a:chOff x="12075" y="444775"/>
                  <a:chExt cx="9144000" cy="1396425"/>
                </a:xfrm>
              </p:grpSpPr>
              <p:cxnSp>
                <p:nvCxnSpPr>
                  <p:cNvPr id="378" name="Google Shape;378;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79" name="Google Shape;379;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0" name="Google Shape;380;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1" name="Google Shape;381;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82" name="Google Shape;382;p8"/>
                <p:cNvGrpSpPr/>
                <p:nvPr/>
              </p:nvGrpSpPr>
              <p:grpSpPr>
                <a:xfrm>
                  <a:off x="12075" y="4168525"/>
                  <a:ext cx="9144000" cy="930950"/>
                  <a:chOff x="12075" y="444775"/>
                  <a:chExt cx="9144000" cy="930950"/>
                </a:xfrm>
              </p:grpSpPr>
              <p:cxnSp>
                <p:nvCxnSpPr>
                  <p:cNvPr id="383" name="Google Shape;383;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4" name="Google Shape;384;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5" name="Google Shape;385;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386" name="Google Shape;386;p8"/>
              <p:cNvGrpSpPr/>
              <p:nvPr/>
            </p:nvGrpSpPr>
            <p:grpSpPr>
              <a:xfrm rot="5400000">
                <a:off x="4473201" y="700273"/>
                <a:ext cx="5467198" cy="3723750"/>
                <a:chOff x="12075" y="1375725"/>
                <a:chExt cx="9144000" cy="3723750"/>
              </a:xfrm>
            </p:grpSpPr>
            <p:grpSp>
              <p:nvGrpSpPr>
                <p:cNvPr id="387" name="Google Shape;387;p8"/>
                <p:cNvGrpSpPr/>
                <p:nvPr/>
              </p:nvGrpSpPr>
              <p:grpSpPr>
                <a:xfrm>
                  <a:off x="12075" y="1375725"/>
                  <a:ext cx="9144000" cy="465475"/>
                  <a:chOff x="12075" y="1375725"/>
                  <a:chExt cx="9144000" cy="465475"/>
                </a:xfrm>
              </p:grpSpPr>
              <p:cxnSp>
                <p:nvCxnSpPr>
                  <p:cNvPr id="388" name="Google Shape;388;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89" name="Google Shape;389;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90" name="Google Shape;390;p8"/>
                <p:cNvGrpSpPr/>
                <p:nvPr/>
              </p:nvGrpSpPr>
              <p:grpSpPr>
                <a:xfrm>
                  <a:off x="12075" y="2306650"/>
                  <a:ext cx="9144000" cy="1396425"/>
                  <a:chOff x="12075" y="444775"/>
                  <a:chExt cx="9144000" cy="1396425"/>
                </a:xfrm>
              </p:grpSpPr>
              <p:cxnSp>
                <p:nvCxnSpPr>
                  <p:cNvPr id="391" name="Google Shape;391;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3" name="Google Shape;393;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4" name="Google Shape;394;p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395" name="Google Shape;395;p8"/>
                <p:cNvGrpSpPr/>
                <p:nvPr/>
              </p:nvGrpSpPr>
              <p:grpSpPr>
                <a:xfrm>
                  <a:off x="12075" y="4168525"/>
                  <a:ext cx="9144000" cy="930950"/>
                  <a:chOff x="12075" y="444775"/>
                  <a:chExt cx="9144000" cy="930950"/>
                </a:xfrm>
              </p:grpSpPr>
              <p:cxnSp>
                <p:nvCxnSpPr>
                  <p:cNvPr id="396" name="Google Shape;396;p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7" name="Google Shape;397;p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398" name="Google Shape;398;p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399" name="Google Shape;399;p8"/>
          <p:cNvGrpSpPr/>
          <p:nvPr/>
        </p:nvGrpSpPr>
        <p:grpSpPr>
          <a:xfrm>
            <a:off x="-7" y="222933"/>
            <a:ext cx="8952587" cy="6489563"/>
            <a:chOff x="-7" y="167200"/>
            <a:chExt cx="8952587" cy="4867172"/>
          </a:xfrm>
        </p:grpSpPr>
        <p:grpSp>
          <p:nvGrpSpPr>
            <p:cNvPr id="400" name="Google Shape;400;p8"/>
            <p:cNvGrpSpPr/>
            <p:nvPr/>
          </p:nvGrpSpPr>
          <p:grpSpPr>
            <a:xfrm>
              <a:off x="-7" y="167200"/>
              <a:ext cx="1266969" cy="226225"/>
              <a:chOff x="-7" y="167200"/>
              <a:chExt cx="1266969" cy="226225"/>
            </a:xfrm>
          </p:grpSpPr>
          <p:sp>
            <p:nvSpPr>
              <p:cNvPr id="401" name="Google Shape;401;p8"/>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2" name="Google Shape;402;p8"/>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03" name="Google Shape;403;p8"/>
            <p:cNvGrpSpPr/>
            <p:nvPr/>
          </p:nvGrpSpPr>
          <p:grpSpPr>
            <a:xfrm>
              <a:off x="7519182" y="4467918"/>
              <a:ext cx="1433398" cy="566454"/>
              <a:chOff x="7519182" y="4467918"/>
              <a:chExt cx="1433398" cy="566454"/>
            </a:xfrm>
          </p:grpSpPr>
          <p:sp>
            <p:nvSpPr>
              <p:cNvPr id="404" name="Google Shape;404;p8"/>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5" name="Google Shape;405;p8"/>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406" name="Google Shape;406;p8"/>
          <p:cNvSpPr txBox="1">
            <a:spLocks noGrp="1"/>
          </p:cNvSpPr>
          <p:nvPr>
            <p:ph type="title"/>
          </p:nvPr>
        </p:nvSpPr>
        <p:spPr>
          <a:xfrm>
            <a:off x="1495650" y="1343900"/>
            <a:ext cx="6152700" cy="131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06650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7"/>
        <p:cNvGrpSpPr/>
        <p:nvPr/>
      </p:nvGrpSpPr>
      <p:grpSpPr>
        <a:xfrm>
          <a:off x="0" y="0"/>
          <a:ext cx="0" cy="0"/>
          <a:chOff x="0" y="0"/>
          <a:chExt cx="0" cy="0"/>
        </a:xfrm>
      </p:grpSpPr>
      <p:grpSp>
        <p:nvGrpSpPr>
          <p:cNvPr id="408" name="Google Shape;408;p9"/>
          <p:cNvGrpSpPr/>
          <p:nvPr/>
        </p:nvGrpSpPr>
        <p:grpSpPr>
          <a:xfrm flipH="1">
            <a:off x="0" y="-215799"/>
            <a:ext cx="9144000" cy="7289597"/>
            <a:chOff x="0" y="-171451"/>
            <a:chExt cx="9144000" cy="5467198"/>
          </a:xfrm>
        </p:grpSpPr>
        <p:grpSp>
          <p:nvGrpSpPr>
            <p:cNvPr id="409" name="Google Shape;409;p9"/>
            <p:cNvGrpSpPr/>
            <p:nvPr/>
          </p:nvGrpSpPr>
          <p:grpSpPr>
            <a:xfrm>
              <a:off x="0" y="135850"/>
              <a:ext cx="9144000" cy="4654700"/>
              <a:chOff x="12075" y="212050"/>
              <a:chExt cx="9144000" cy="4654700"/>
            </a:xfrm>
          </p:grpSpPr>
          <p:grpSp>
            <p:nvGrpSpPr>
              <p:cNvPr id="410" name="Google Shape;410;p9"/>
              <p:cNvGrpSpPr/>
              <p:nvPr/>
            </p:nvGrpSpPr>
            <p:grpSpPr>
              <a:xfrm>
                <a:off x="12075" y="212050"/>
                <a:ext cx="9144000" cy="1396425"/>
                <a:chOff x="12075" y="212050"/>
                <a:chExt cx="9144000" cy="1396425"/>
              </a:xfrm>
            </p:grpSpPr>
            <p:cxnSp>
              <p:nvCxnSpPr>
                <p:cNvPr id="411" name="Google Shape;411;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2" name="Google Shape;412;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3" name="Google Shape;413;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4" name="Google Shape;414;p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15" name="Google Shape;415;p9"/>
              <p:cNvGrpSpPr/>
              <p:nvPr/>
            </p:nvGrpSpPr>
            <p:grpSpPr>
              <a:xfrm>
                <a:off x="12075" y="2073925"/>
                <a:ext cx="9144000" cy="1396425"/>
                <a:chOff x="12075" y="212050"/>
                <a:chExt cx="9144000" cy="1396425"/>
              </a:xfrm>
            </p:grpSpPr>
            <p:cxnSp>
              <p:nvCxnSpPr>
                <p:cNvPr id="416" name="Google Shape;416;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7" name="Google Shape;417;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8" name="Google Shape;418;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19" name="Google Shape;419;p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20" name="Google Shape;420;p9"/>
              <p:cNvGrpSpPr/>
              <p:nvPr/>
            </p:nvGrpSpPr>
            <p:grpSpPr>
              <a:xfrm>
                <a:off x="12075" y="3935800"/>
                <a:ext cx="9144000" cy="930950"/>
                <a:chOff x="12075" y="212050"/>
                <a:chExt cx="9144000" cy="930950"/>
              </a:xfrm>
            </p:grpSpPr>
            <p:cxnSp>
              <p:nvCxnSpPr>
                <p:cNvPr id="421" name="Google Shape;421;p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2" name="Google Shape;422;p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3" name="Google Shape;423;p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24" name="Google Shape;424;p9"/>
            <p:cNvGrpSpPr/>
            <p:nvPr/>
          </p:nvGrpSpPr>
          <p:grpSpPr>
            <a:xfrm>
              <a:off x="213575" y="-171451"/>
              <a:ext cx="8855100" cy="5467198"/>
              <a:chOff x="213575" y="-171451"/>
              <a:chExt cx="8855100" cy="5467198"/>
            </a:xfrm>
          </p:grpSpPr>
          <p:grpSp>
            <p:nvGrpSpPr>
              <p:cNvPr id="425" name="Google Shape;425;p9"/>
              <p:cNvGrpSpPr/>
              <p:nvPr/>
            </p:nvGrpSpPr>
            <p:grpSpPr>
              <a:xfrm rot="5400000">
                <a:off x="-192674" y="234798"/>
                <a:ext cx="5467198" cy="4654700"/>
                <a:chOff x="12075" y="444775"/>
                <a:chExt cx="9144000" cy="4654700"/>
              </a:xfrm>
            </p:grpSpPr>
            <p:grpSp>
              <p:nvGrpSpPr>
                <p:cNvPr id="426" name="Google Shape;426;p9"/>
                <p:cNvGrpSpPr/>
                <p:nvPr/>
              </p:nvGrpSpPr>
              <p:grpSpPr>
                <a:xfrm>
                  <a:off x="12075" y="444775"/>
                  <a:ext cx="9144000" cy="1396425"/>
                  <a:chOff x="12075" y="444775"/>
                  <a:chExt cx="9144000" cy="1396425"/>
                </a:xfrm>
              </p:grpSpPr>
              <p:cxnSp>
                <p:nvCxnSpPr>
                  <p:cNvPr id="427" name="Google Shape;427;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8" name="Google Shape;428;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29" name="Google Shape;429;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0" name="Google Shape;430;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31" name="Google Shape;431;p9"/>
                <p:cNvGrpSpPr/>
                <p:nvPr/>
              </p:nvGrpSpPr>
              <p:grpSpPr>
                <a:xfrm>
                  <a:off x="12075" y="2306650"/>
                  <a:ext cx="9144000" cy="1396425"/>
                  <a:chOff x="12075" y="444775"/>
                  <a:chExt cx="9144000" cy="1396425"/>
                </a:xfrm>
              </p:grpSpPr>
              <p:cxnSp>
                <p:nvCxnSpPr>
                  <p:cNvPr id="432" name="Google Shape;432;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3" name="Google Shape;433;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4" name="Google Shape;434;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5" name="Google Shape;435;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36" name="Google Shape;436;p9"/>
                <p:cNvGrpSpPr/>
                <p:nvPr/>
              </p:nvGrpSpPr>
              <p:grpSpPr>
                <a:xfrm>
                  <a:off x="12075" y="4168525"/>
                  <a:ext cx="9144000" cy="930950"/>
                  <a:chOff x="12075" y="444775"/>
                  <a:chExt cx="9144000" cy="930950"/>
                </a:xfrm>
              </p:grpSpPr>
              <p:cxnSp>
                <p:nvCxnSpPr>
                  <p:cNvPr id="437" name="Google Shape;437;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8" name="Google Shape;438;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39" name="Google Shape;439;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40" name="Google Shape;440;p9"/>
              <p:cNvGrpSpPr/>
              <p:nvPr/>
            </p:nvGrpSpPr>
            <p:grpSpPr>
              <a:xfrm rot="5400000">
                <a:off x="4473201" y="700273"/>
                <a:ext cx="5467198" cy="3723750"/>
                <a:chOff x="12075" y="1375725"/>
                <a:chExt cx="9144000" cy="3723750"/>
              </a:xfrm>
            </p:grpSpPr>
            <p:grpSp>
              <p:nvGrpSpPr>
                <p:cNvPr id="441" name="Google Shape;441;p9"/>
                <p:cNvGrpSpPr/>
                <p:nvPr/>
              </p:nvGrpSpPr>
              <p:grpSpPr>
                <a:xfrm>
                  <a:off x="12075" y="1375725"/>
                  <a:ext cx="9144000" cy="465475"/>
                  <a:chOff x="12075" y="1375725"/>
                  <a:chExt cx="9144000" cy="465475"/>
                </a:xfrm>
              </p:grpSpPr>
              <p:cxnSp>
                <p:nvCxnSpPr>
                  <p:cNvPr id="442" name="Google Shape;442;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3" name="Google Shape;443;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4" name="Google Shape;444;p9"/>
                <p:cNvGrpSpPr/>
                <p:nvPr/>
              </p:nvGrpSpPr>
              <p:grpSpPr>
                <a:xfrm>
                  <a:off x="12075" y="2306650"/>
                  <a:ext cx="9144000" cy="1396425"/>
                  <a:chOff x="12075" y="444775"/>
                  <a:chExt cx="9144000" cy="1396425"/>
                </a:xfrm>
              </p:grpSpPr>
              <p:cxnSp>
                <p:nvCxnSpPr>
                  <p:cNvPr id="445" name="Google Shape;445;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6" name="Google Shape;446;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7" name="Google Shape;447;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48" name="Google Shape;448;p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49" name="Google Shape;449;p9"/>
                <p:cNvGrpSpPr/>
                <p:nvPr/>
              </p:nvGrpSpPr>
              <p:grpSpPr>
                <a:xfrm>
                  <a:off x="12075" y="4168525"/>
                  <a:ext cx="9144000" cy="930950"/>
                  <a:chOff x="12075" y="444775"/>
                  <a:chExt cx="9144000" cy="930950"/>
                </a:xfrm>
              </p:grpSpPr>
              <p:cxnSp>
                <p:nvCxnSpPr>
                  <p:cNvPr id="450" name="Google Shape;450;p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1" name="Google Shape;451;p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52" name="Google Shape;452;p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453" name="Google Shape;453;p9"/>
          <p:cNvGrpSpPr/>
          <p:nvPr/>
        </p:nvGrpSpPr>
        <p:grpSpPr>
          <a:xfrm>
            <a:off x="-7" y="222933"/>
            <a:ext cx="8952587" cy="6489563"/>
            <a:chOff x="-7" y="167200"/>
            <a:chExt cx="8952587" cy="4867172"/>
          </a:xfrm>
        </p:grpSpPr>
        <p:grpSp>
          <p:nvGrpSpPr>
            <p:cNvPr id="454" name="Google Shape;454;p9"/>
            <p:cNvGrpSpPr/>
            <p:nvPr/>
          </p:nvGrpSpPr>
          <p:grpSpPr>
            <a:xfrm>
              <a:off x="-7" y="167200"/>
              <a:ext cx="1266969" cy="226225"/>
              <a:chOff x="-7" y="167200"/>
              <a:chExt cx="1266969" cy="226225"/>
            </a:xfrm>
          </p:grpSpPr>
          <p:sp>
            <p:nvSpPr>
              <p:cNvPr id="455" name="Google Shape;455;p9"/>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6" name="Google Shape;456;p9"/>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7" name="Google Shape;457;p9"/>
            <p:cNvGrpSpPr/>
            <p:nvPr/>
          </p:nvGrpSpPr>
          <p:grpSpPr>
            <a:xfrm>
              <a:off x="7519182" y="4467918"/>
              <a:ext cx="1433398" cy="566454"/>
              <a:chOff x="7519182" y="4467918"/>
              <a:chExt cx="1433398" cy="566454"/>
            </a:xfrm>
          </p:grpSpPr>
          <p:sp>
            <p:nvSpPr>
              <p:cNvPr id="458" name="Google Shape;458;p9"/>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9" name="Google Shape;459;p9"/>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460" name="Google Shape;460;p9"/>
          <p:cNvSpPr txBox="1">
            <a:spLocks noGrp="1"/>
          </p:cNvSpPr>
          <p:nvPr>
            <p:ph type="title"/>
          </p:nvPr>
        </p:nvSpPr>
        <p:spPr>
          <a:xfrm>
            <a:off x="901875" y="2162184"/>
            <a:ext cx="3496200" cy="127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500"/>
              <a:buNone/>
              <a:defRPr sz="7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61" name="Google Shape;461;p9"/>
          <p:cNvSpPr txBox="1">
            <a:spLocks noGrp="1"/>
          </p:cNvSpPr>
          <p:nvPr>
            <p:ph type="subTitle" idx="1"/>
          </p:nvPr>
        </p:nvSpPr>
        <p:spPr>
          <a:xfrm>
            <a:off x="901875" y="3543416"/>
            <a:ext cx="3496200" cy="11524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2"/>
        <p:cNvGrpSpPr/>
        <p:nvPr/>
      </p:nvGrpSpPr>
      <p:grpSpPr>
        <a:xfrm>
          <a:off x="0" y="0"/>
          <a:ext cx="0" cy="0"/>
          <a:chOff x="0" y="0"/>
          <a:chExt cx="0" cy="0"/>
        </a:xfrm>
      </p:grpSpPr>
      <p:sp>
        <p:nvSpPr>
          <p:cNvPr id="463" name="Google Shape;463;p10"/>
          <p:cNvSpPr>
            <a:spLocks noGrp="1"/>
          </p:cNvSpPr>
          <p:nvPr>
            <p:ph type="pic" idx="2"/>
          </p:nvPr>
        </p:nvSpPr>
        <p:spPr>
          <a:xfrm>
            <a:off x="-25" y="-18300"/>
            <a:ext cx="9144000" cy="6876400"/>
          </a:xfrm>
          <a:prstGeom prst="rect">
            <a:avLst/>
          </a:prstGeom>
          <a:noFill/>
          <a:ln>
            <a:noFill/>
          </a:ln>
        </p:spPr>
      </p:sp>
      <p:sp>
        <p:nvSpPr>
          <p:cNvPr id="464" name="Google Shape;464;p10"/>
          <p:cNvSpPr txBox="1">
            <a:spLocks noGrp="1"/>
          </p:cNvSpPr>
          <p:nvPr>
            <p:ph type="title"/>
          </p:nvPr>
        </p:nvSpPr>
        <p:spPr>
          <a:xfrm>
            <a:off x="5171025" y="4724400"/>
            <a:ext cx="3252900" cy="1391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5"/>
        <p:cNvGrpSpPr/>
        <p:nvPr/>
      </p:nvGrpSpPr>
      <p:grpSpPr>
        <a:xfrm>
          <a:off x="0" y="0"/>
          <a:ext cx="0" cy="0"/>
          <a:chOff x="0" y="0"/>
          <a:chExt cx="0" cy="0"/>
        </a:xfrm>
      </p:grpSpPr>
      <p:grpSp>
        <p:nvGrpSpPr>
          <p:cNvPr id="466" name="Google Shape;466;p11"/>
          <p:cNvGrpSpPr/>
          <p:nvPr/>
        </p:nvGrpSpPr>
        <p:grpSpPr>
          <a:xfrm flipH="1">
            <a:off x="0" y="-215799"/>
            <a:ext cx="9144000" cy="7289597"/>
            <a:chOff x="0" y="-171451"/>
            <a:chExt cx="9144000" cy="5467198"/>
          </a:xfrm>
        </p:grpSpPr>
        <p:grpSp>
          <p:nvGrpSpPr>
            <p:cNvPr id="467" name="Google Shape;467;p11"/>
            <p:cNvGrpSpPr/>
            <p:nvPr/>
          </p:nvGrpSpPr>
          <p:grpSpPr>
            <a:xfrm>
              <a:off x="0" y="135850"/>
              <a:ext cx="9144000" cy="4654700"/>
              <a:chOff x="12075" y="212050"/>
              <a:chExt cx="9144000" cy="4654700"/>
            </a:xfrm>
          </p:grpSpPr>
          <p:grpSp>
            <p:nvGrpSpPr>
              <p:cNvPr id="468" name="Google Shape;468;p11"/>
              <p:cNvGrpSpPr/>
              <p:nvPr/>
            </p:nvGrpSpPr>
            <p:grpSpPr>
              <a:xfrm>
                <a:off x="12075" y="212050"/>
                <a:ext cx="9144000" cy="1396425"/>
                <a:chOff x="12075" y="212050"/>
                <a:chExt cx="9144000" cy="1396425"/>
              </a:xfrm>
            </p:grpSpPr>
            <p:cxnSp>
              <p:nvCxnSpPr>
                <p:cNvPr id="469" name="Google Shape;469;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0" name="Google Shape;470;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1" name="Google Shape;471;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2" name="Google Shape;472;p1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73" name="Google Shape;473;p11"/>
              <p:cNvGrpSpPr/>
              <p:nvPr/>
            </p:nvGrpSpPr>
            <p:grpSpPr>
              <a:xfrm>
                <a:off x="12075" y="2073925"/>
                <a:ext cx="9144000" cy="1396425"/>
                <a:chOff x="12075" y="212050"/>
                <a:chExt cx="9144000" cy="1396425"/>
              </a:xfrm>
            </p:grpSpPr>
            <p:cxnSp>
              <p:nvCxnSpPr>
                <p:cNvPr id="474" name="Google Shape;474;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5" name="Google Shape;475;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6" name="Google Shape;476;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77" name="Google Shape;477;p1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78" name="Google Shape;478;p11"/>
              <p:cNvGrpSpPr/>
              <p:nvPr/>
            </p:nvGrpSpPr>
            <p:grpSpPr>
              <a:xfrm>
                <a:off x="12075" y="3935800"/>
                <a:ext cx="9144000" cy="930950"/>
                <a:chOff x="12075" y="212050"/>
                <a:chExt cx="9144000" cy="930950"/>
              </a:xfrm>
            </p:grpSpPr>
            <p:cxnSp>
              <p:nvCxnSpPr>
                <p:cNvPr id="479" name="Google Shape;479;p1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0" name="Google Shape;480;p1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1" name="Google Shape;481;p1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82" name="Google Shape;482;p11"/>
            <p:cNvGrpSpPr/>
            <p:nvPr/>
          </p:nvGrpSpPr>
          <p:grpSpPr>
            <a:xfrm>
              <a:off x="213575" y="-171451"/>
              <a:ext cx="8855100" cy="5467198"/>
              <a:chOff x="213575" y="-171451"/>
              <a:chExt cx="8855100" cy="5467198"/>
            </a:xfrm>
          </p:grpSpPr>
          <p:grpSp>
            <p:nvGrpSpPr>
              <p:cNvPr id="483" name="Google Shape;483;p11"/>
              <p:cNvGrpSpPr/>
              <p:nvPr/>
            </p:nvGrpSpPr>
            <p:grpSpPr>
              <a:xfrm rot="5400000">
                <a:off x="-192674" y="234798"/>
                <a:ext cx="5467198" cy="4654700"/>
                <a:chOff x="12075" y="444775"/>
                <a:chExt cx="9144000" cy="4654700"/>
              </a:xfrm>
            </p:grpSpPr>
            <p:grpSp>
              <p:nvGrpSpPr>
                <p:cNvPr id="484" name="Google Shape;484;p11"/>
                <p:cNvGrpSpPr/>
                <p:nvPr/>
              </p:nvGrpSpPr>
              <p:grpSpPr>
                <a:xfrm>
                  <a:off x="12075" y="444775"/>
                  <a:ext cx="9144000" cy="1396425"/>
                  <a:chOff x="12075" y="444775"/>
                  <a:chExt cx="9144000" cy="1396425"/>
                </a:xfrm>
              </p:grpSpPr>
              <p:cxnSp>
                <p:nvCxnSpPr>
                  <p:cNvPr id="485" name="Google Shape;485;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6" name="Google Shape;486;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7" name="Google Shape;487;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88" name="Google Shape;488;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89" name="Google Shape;489;p11"/>
                <p:cNvGrpSpPr/>
                <p:nvPr/>
              </p:nvGrpSpPr>
              <p:grpSpPr>
                <a:xfrm>
                  <a:off x="12075" y="2306650"/>
                  <a:ext cx="9144000" cy="1396425"/>
                  <a:chOff x="12075" y="444775"/>
                  <a:chExt cx="9144000" cy="1396425"/>
                </a:xfrm>
              </p:grpSpPr>
              <p:cxnSp>
                <p:nvCxnSpPr>
                  <p:cNvPr id="490" name="Google Shape;490;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1" name="Google Shape;491;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2" name="Google Shape;492;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3" name="Google Shape;493;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494" name="Google Shape;494;p11"/>
                <p:cNvGrpSpPr/>
                <p:nvPr/>
              </p:nvGrpSpPr>
              <p:grpSpPr>
                <a:xfrm>
                  <a:off x="12075" y="4168525"/>
                  <a:ext cx="9144000" cy="930950"/>
                  <a:chOff x="12075" y="444775"/>
                  <a:chExt cx="9144000" cy="930950"/>
                </a:xfrm>
              </p:grpSpPr>
              <p:cxnSp>
                <p:nvCxnSpPr>
                  <p:cNvPr id="495" name="Google Shape;495;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6" name="Google Shape;496;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497" name="Google Shape;497;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498" name="Google Shape;498;p11"/>
              <p:cNvGrpSpPr/>
              <p:nvPr/>
            </p:nvGrpSpPr>
            <p:grpSpPr>
              <a:xfrm rot="5400000">
                <a:off x="4473201" y="700273"/>
                <a:ext cx="5467198" cy="3723750"/>
                <a:chOff x="12075" y="1375725"/>
                <a:chExt cx="9144000" cy="3723750"/>
              </a:xfrm>
            </p:grpSpPr>
            <p:grpSp>
              <p:nvGrpSpPr>
                <p:cNvPr id="499" name="Google Shape;499;p11"/>
                <p:cNvGrpSpPr/>
                <p:nvPr/>
              </p:nvGrpSpPr>
              <p:grpSpPr>
                <a:xfrm>
                  <a:off x="12075" y="1375725"/>
                  <a:ext cx="9144000" cy="465475"/>
                  <a:chOff x="12075" y="1375725"/>
                  <a:chExt cx="9144000" cy="465475"/>
                </a:xfrm>
              </p:grpSpPr>
              <p:cxnSp>
                <p:nvCxnSpPr>
                  <p:cNvPr id="500" name="Google Shape;500;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1" name="Google Shape;501;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2" name="Google Shape;502;p11"/>
                <p:cNvGrpSpPr/>
                <p:nvPr/>
              </p:nvGrpSpPr>
              <p:grpSpPr>
                <a:xfrm>
                  <a:off x="12075" y="2306650"/>
                  <a:ext cx="9144000" cy="1396425"/>
                  <a:chOff x="12075" y="444775"/>
                  <a:chExt cx="9144000" cy="1396425"/>
                </a:xfrm>
              </p:grpSpPr>
              <p:cxnSp>
                <p:nvCxnSpPr>
                  <p:cNvPr id="503" name="Google Shape;503;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4" name="Google Shape;504;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5" name="Google Shape;505;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6" name="Google Shape;506;p1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07" name="Google Shape;507;p11"/>
                <p:cNvGrpSpPr/>
                <p:nvPr/>
              </p:nvGrpSpPr>
              <p:grpSpPr>
                <a:xfrm>
                  <a:off x="12075" y="4168525"/>
                  <a:ext cx="9144000" cy="930950"/>
                  <a:chOff x="12075" y="444775"/>
                  <a:chExt cx="9144000" cy="930950"/>
                </a:xfrm>
              </p:grpSpPr>
              <p:cxnSp>
                <p:nvCxnSpPr>
                  <p:cNvPr id="508" name="Google Shape;508;p1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09" name="Google Shape;509;p1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10" name="Google Shape;510;p1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11" name="Google Shape;511;p11"/>
          <p:cNvSpPr txBox="1">
            <a:spLocks noGrp="1"/>
          </p:cNvSpPr>
          <p:nvPr>
            <p:ph type="title" hasCustomPrompt="1"/>
          </p:nvPr>
        </p:nvSpPr>
        <p:spPr>
          <a:xfrm>
            <a:off x="1698300" y="2379133"/>
            <a:ext cx="5747400" cy="15224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t>xx%</a:t>
            </a:r>
          </a:p>
        </p:txBody>
      </p:sp>
      <p:sp>
        <p:nvSpPr>
          <p:cNvPr id="512" name="Google Shape;512;p11"/>
          <p:cNvSpPr txBox="1">
            <a:spLocks noGrp="1"/>
          </p:cNvSpPr>
          <p:nvPr>
            <p:ph type="subTitle" idx="1"/>
          </p:nvPr>
        </p:nvSpPr>
        <p:spPr>
          <a:xfrm>
            <a:off x="1698300" y="3999133"/>
            <a:ext cx="5747400" cy="662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13" name="Google Shape;513;p11"/>
          <p:cNvGrpSpPr/>
          <p:nvPr/>
        </p:nvGrpSpPr>
        <p:grpSpPr>
          <a:xfrm>
            <a:off x="141641" y="123331"/>
            <a:ext cx="8827868" cy="6593451"/>
            <a:chOff x="141641" y="92498"/>
            <a:chExt cx="8827868" cy="4945088"/>
          </a:xfrm>
        </p:grpSpPr>
        <p:grpSp>
          <p:nvGrpSpPr>
            <p:cNvPr id="514" name="Google Shape;514;p11"/>
            <p:cNvGrpSpPr/>
            <p:nvPr/>
          </p:nvGrpSpPr>
          <p:grpSpPr>
            <a:xfrm>
              <a:off x="8918459" y="243592"/>
              <a:ext cx="51049" cy="774142"/>
              <a:chOff x="8211712" y="2037146"/>
              <a:chExt cx="34742" cy="526950"/>
            </a:xfrm>
          </p:grpSpPr>
          <p:sp>
            <p:nvSpPr>
              <p:cNvPr id="515" name="Google Shape;515;p11"/>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6" name="Google Shape;516;p11"/>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7" name="Google Shape;517;p11"/>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8" name="Google Shape;518;p11"/>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9" name="Google Shape;519;p11"/>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0" name="Google Shape;520;p11"/>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1" name="Google Shape;521;p11"/>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22" name="Google Shape;522;p11"/>
            <p:cNvGrpSpPr/>
            <p:nvPr/>
          </p:nvGrpSpPr>
          <p:grpSpPr>
            <a:xfrm>
              <a:off x="173907" y="4750539"/>
              <a:ext cx="291257" cy="287046"/>
              <a:chOff x="5456048" y="1794743"/>
              <a:chExt cx="178248" cy="175682"/>
            </a:xfrm>
          </p:grpSpPr>
          <p:sp>
            <p:nvSpPr>
              <p:cNvPr id="523" name="Google Shape;523;p11"/>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4" name="Google Shape;524;p11"/>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25" name="Google Shape;525;p11"/>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6" name="Google Shape;526;p11"/>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28"/>
        <p:cNvGrpSpPr/>
        <p:nvPr/>
      </p:nvGrpSpPr>
      <p:grpSpPr>
        <a:xfrm>
          <a:off x="0" y="0"/>
          <a:ext cx="0" cy="0"/>
          <a:chOff x="0" y="0"/>
          <a:chExt cx="0" cy="0"/>
        </a:xfrm>
      </p:grpSpPr>
      <p:grpSp>
        <p:nvGrpSpPr>
          <p:cNvPr id="529" name="Google Shape;529;p13"/>
          <p:cNvGrpSpPr/>
          <p:nvPr/>
        </p:nvGrpSpPr>
        <p:grpSpPr>
          <a:xfrm flipH="1">
            <a:off x="0" y="-215799"/>
            <a:ext cx="9144000" cy="7289597"/>
            <a:chOff x="0" y="-171451"/>
            <a:chExt cx="9144000" cy="5467198"/>
          </a:xfrm>
        </p:grpSpPr>
        <p:grpSp>
          <p:nvGrpSpPr>
            <p:cNvPr id="530" name="Google Shape;530;p13"/>
            <p:cNvGrpSpPr/>
            <p:nvPr/>
          </p:nvGrpSpPr>
          <p:grpSpPr>
            <a:xfrm>
              <a:off x="0" y="135850"/>
              <a:ext cx="9144000" cy="4654700"/>
              <a:chOff x="12075" y="212050"/>
              <a:chExt cx="9144000" cy="4654700"/>
            </a:xfrm>
          </p:grpSpPr>
          <p:grpSp>
            <p:nvGrpSpPr>
              <p:cNvPr id="531" name="Google Shape;531;p13"/>
              <p:cNvGrpSpPr/>
              <p:nvPr/>
            </p:nvGrpSpPr>
            <p:grpSpPr>
              <a:xfrm>
                <a:off x="12075" y="212050"/>
                <a:ext cx="9144000" cy="1396425"/>
                <a:chOff x="12075" y="212050"/>
                <a:chExt cx="9144000" cy="1396425"/>
              </a:xfrm>
            </p:grpSpPr>
            <p:cxnSp>
              <p:nvCxnSpPr>
                <p:cNvPr id="532" name="Google Shape;53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3" name="Google Shape;53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4" name="Google Shape;53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5" name="Google Shape;535;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36" name="Google Shape;536;p13"/>
              <p:cNvGrpSpPr/>
              <p:nvPr/>
            </p:nvGrpSpPr>
            <p:grpSpPr>
              <a:xfrm>
                <a:off x="12075" y="2073925"/>
                <a:ext cx="9144000" cy="1396425"/>
                <a:chOff x="12075" y="212050"/>
                <a:chExt cx="9144000" cy="1396425"/>
              </a:xfrm>
            </p:grpSpPr>
            <p:cxnSp>
              <p:nvCxnSpPr>
                <p:cNvPr id="537" name="Google Shape;537;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8" name="Google Shape;538;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39" name="Google Shape;539;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0" name="Google Shape;540;p1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41" name="Google Shape;541;p13"/>
              <p:cNvGrpSpPr/>
              <p:nvPr/>
            </p:nvGrpSpPr>
            <p:grpSpPr>
              <a:xfrm>
                <a:off x="12075" y="3935800"/>
                <a:ext cx="9144000" cy="930950"/>
                <a:chOff x="12075" y="212050"/>
                <a:chExt cx="9144000" cy="930950"/>
              </a:xfrm>
            </p:grpSpPr>
            <p:cxnSp>
              <p:nvCxnSpPr>
                <p:cNvPr id="542" name="Google Shape;542;p1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3" name="Google Shape;543;p1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4" name="Google Shape;544;p1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45" name="Google Shape;545;p13"/>
            <p:cNvGrpSpPr/>
            <p:nvPr/>
          </p:nvGrpSpPr>
          <p:grpSpPr>
            <a:xfrm>
              <a:off x="213575" y="-171451"/>
              <a:ext cx="8855100" cy="5467198"/>
              <a:chOff x="213575" y="-171451"/>
              <a:chExt cx="8855100" cy="5467198"/>
            </a:xfrm>
          </p:grpSpPr>
          <p:grpSp>
            <p:nvGrpSpPr>
              <p:cNvPr id="546" name="Google Shape;546;p13"/>
              <p:cNvGrpSpPr/>
              <p:nvPr/>
            </p:nvGrpSpPr>
            <p:grpSpPr>
              <a:xfrm rot="5400000">
                <a:off x="-192674" y="234798"/>
                <a:ext cx="5467198" cy="4654700"/>
                <a:chOff x="12075" y="444775"/>
                <a:chExt cx="9144000" cy="4654700"/>
              </a:xfrm>
            </p:grpSpPr>
            <p:grpSp>
              <p:nvGrpSpPr>
                <p:cNvPr id="547" name="Google Shape;547;p13"/>
                <p:cNvGrpSpPr/>
                <p:nvPr/>
              </p:nvGrpSpPr>
              <p:grpSpPr>
                <a:xfrm>
                  <a:off x="12075" y="444775"/>
                  <a:ext cx="9144000" cy="1396425"/>
                  <a:chOff x="12075" y="444775"/>
                  <a:chExt cx="9144000" cy="1396425"/>
                </a:xfrm>
              </p:grpSpPr>
              <p:cxnSp>
                <p:nvCxnSpPr>
                  <p:cNvPr id="548" name="Google Shape;54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49" name="Google Shape;54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0" name="Google Shape;55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1" name="Google Shape;551;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2" name="Google Shape;552;p13"/>
                <p:cNvGrpSpPr/>
                <p:nvPr/>
              </p:nvGrpSpPr>
              <p:grpSpPr>
                <a:xfrm>
                  <a:off x="12075" y="2306650"/>
                  <a:ext cx="9144000" cy="1396425"/>
                  <a:chOff x="12075" y="444775"/>
                  <a:chExt cx="9144000" cy="1396425"/>
                </a:xfrm>
              </p:grpSpPr>
              <p:cxnSp>
                <p:nvCxnSpPr>
                  <p:cNvPr id="553" name="Google Shape;553;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4" name="Google Shape;554;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5" name="Google Shape;555;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6" name="Google Shape;556;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57" name="Google Shape;557;p13"/>
                <p:cNvGrpSpPr/>
                <p:nvPr/>
              </p:nvGrpSpPr>
              <p:grpSpPr>
                <a:xfrm>
                  <a:off x="12075" y="4168525"/>
                  <a:ext cx="9144000" cy="930950"/>
                  <a:chOff x="12075" y="444775"/>
                  <a:chExt cx="9144000" cy="930950"/>
                </a:xfrm>
              </p:grpSpPr>
              <p:cxnSp>
                <p:nvCxnSpPr>
                  <p:cNvPr id="558" name="Google Shape;558;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59" name="Google Shape;559;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0" name="Google Shape;560;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561" name="Google Shape;561;p13"/>
              <p:cNvGrpSpPr/>
              <p:nvPr/>
            </p:nvGrpSpPr>
            <p:grpSpPr>
              <a:xfrm rot="5400000">
                <a:off x="4473201" y="700273"/>
                <a:ext cx="5467198" cy="3723750"/>
                <a:chOff x="12075" y="1375725"/>
                <a:chExt cx="9144000" cy="3723750"/>
              </a:xfrm>
            </p:grpSpPr>
            <p:grpSp>
              <p:nvGrpSpPr>
                <p:cNvPr id="562" name="Google Shape;562;p13"/>
                <p:cNvGrpSpPr/>
                <p:nvPr/>
              </p:nvGrpSpPr>
              <p:grpSpPr>
                <a:xfrm>
                  <a:off x="12075" y="1375725"/>
                  <a:ext cx="9144000" cy="465475"/>
                  <a:chOff x="12075" y="1375725"/>
                  <a:chExt cx="9144000" cy="465475"/>
                </a:xfrm>
              </p:grpSpPr>
              <p:cxnSp>
                <p:nvCxnSpPr>
                  <p:cNvPr id="563" name="Google Shape;56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4" name="Google Shape;564;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65" name="Google Shape;565;p13"/>
                <p:cNvGrpSpPr/>
                <p:nvPr/>
              </p:nvGrpSpPr>
              <p:grpSpPr>
                <a:xfrm>
                  <a:off x="12075" y="2306650"/>
                  <a:ext cx="9144000" cy="1396425"/>
                  <a:chOff x="12075" y="444775"/>
                  <a:chExt cx="9144000" cy="1396425"/>
                </a:xfrm>
              </p:grpSpPr>
              <p:cxnSp>
                <p:nvCxnSpPr>
                  <p:cNvPr id="566" name="Google Shape;566;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7" name="Google Shape;567;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8" name="Google Shape;568;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69" name="Google Shape;569;p1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570" name="Google Shape;570;p13"/>
                <p:cNvGrpSpPr/>
                <p:nvPr/>
              </p:nvGrpSpPr>
              <p:grpSpPr>
                <a:xfrm>
                  <a:off x="12075" y="4168525"/>
                  <a:ext cx="9144000" cy="930950"/>
                  <a:chOff x="12075" y="444775"/>
                  <a:chExt cx="9144000" cy="930950"/>
                </a:xfrm>
              </p:grpSpPr>
              <p:cxnSp>
                <p:nvCxnSpPr>
                  <p:cNvPr id="571" name="Google Shape;571;p1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2" name="Google Shape;572;p1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73" name="Google Shape;573;p1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574" name="Google Shape;574;p13"/>
          <p:cNvSpPr txBox="1">
            <a:spLocks noGrp="1"/>
          </p:cNvSpPr>
          <p:nvPr>
            <p:ph type="subTitle" idx="1"/>
          </p:nvPr>
        </p:nvSpPr>
        <p:spPr>
          <a:xfrm>
            <a:off x="1454699" y="2303333"/>
            <a:ext cx="28914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75" name="Google Shape;575;p13"/>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6" name="Google Shape;576;p13"/>
          <p:cNvSpPr txBox="1">
            <a:spLocks noGrp="1"/>
          </p:cNvSpPr>
          <p:nvPr>
            <p:ph type="subTitle" idx="2"/>
          </p:nvPr>
        </p:nvSpPr>
        <p:spPr>
          <a:xfrm>
            <a:off x="713225" y="2909267"/>
            <a:ext cx="3633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7" name="Google Shape;577;p13"/>
          <p:cNvSpPr txBox="1">
            <a:spLocks noGrp="1"/>
          </p:cNvSpPr>
          <p:nvPr>
            <p:ph type="title" idx="3" hasCustomPrompt="1"/>
          </p:nvPr>
        </p:nvSpPr>
        <p:spPr>
          <a:xfrm>
            <a:off x="720000" y="2303327"/>
            <a:ext cx="7347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78" name="Google Shape;578;p13"/>
          <p:cNvSpPr txBox="1">
            <a:spLocks noGrp="1"/>
          </p:cNvSpPr>
          <p:nvPr>
            <p:ph type="subTitle" idx="4"/>
          </p:nvPr>
        </p:nvSpPr>
        <p:spPr>
          <a:xfrm>
            <a:off x="5532475" y="2303333"/>
            <a:ext cx="28914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79" name="Google Shape;579;p13"/>
          <p:cNvSpPr txBox="1">
            <a:spLocks noGrp="1"/>
          </p:cNvSpPr>
          <p:nvPr>
            <p:ph type="subTitle" idx="5"/>
          </p:nvPr>
        </p:nvSpPr>
        <p:spPr>
          <a:xfrm>
            <a:off x="4791000" y="2909267"/>
            <a:ext cx="3633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0" name="Google Shape;580;p13"/>
          <p:cNvSpPr txBox="1">
            <a:spLocks noGrp="1"/>
          </p:cNvSpPr>
          <p:nvPr>
            <p:ph type="title" idx="6" hasCustomPrompt="1"/>
          </p:nvPr>
        </p:nvSpPr>
        <p:spPr>
          <a:xfrm>
            <a:off x="4797775" y="2303327"/>
            <a:ext cx="7347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81" name="Google Shape;581;p13"/>
          <p:cNvSpPr txBox="1">
            <a:spLocks noGrp="1"/>
          </p:cNvSpPr>
          <p:nvPr>
            <p:ph type="subTitle" idx="7"/>
          </p:nvPr>
        </p:nvSpPr>
        <p:spPr>
          <a:xfrm>
            <a:off x="1454699" y="4270067"/>
            <a:ext cx="28914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82" name="Google Shape;582;p13"/>
          <p:cNvSpPr txBox="1">
            <a:spLocks noGrp="1"/>
          </p:cNvSpPr>
          <p:nvPr>
            <p:ph type="subTitle" idx="8"/>
          </p:nvPr>
        </p:nvSpPr>
        <p:spPr>
          <a:xfrm>
            <a:off x="713225" y="4876000"/>
            <a:ext cx="3633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3" name="Google Shape;583;p13"/>
          <p:cNvSpPr txBox="1">
            <a:spLocks noGrp="1"/>
          </p:cNvSpPr>
          <p:nvPr>
            <p:ph type="title" idx="9" hasCustomPrompt="1"/>
          </p:nvPr>
        </p:nvSpPr>
        <p:spPr>
          <a:xfrm>
            <a:off x="720000" y="4270060"/>
            <a:ext cx="7347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84" name="Google Shape;584;p13"/>
          <p:cNvSpPr txBox="1">
            <a:spLocks noGrp="1"/>
          </p:cNvSpPr>
          <p:nvPr>
            <p:ph type="subTitle" idx="13"/>
          </p:nvPr>
        </p:nvSpPr>
        <p:spPr>
          <a:xfrm>
            <a:off x="5532475" y="4270067"/>
            <a:ext cx="28914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585" name="Google Shape;585;p13"/>
          <p:cNvSpPr txBox="1">
            <a:spLocks noGrp="1"/>
          </p:cNvSpPr>
          <p:nvPr>
            <p:ph type="subTitle" idx="14"/>
          </p:nvPr>
        </p:nvSpPr>
        <p:spPr>
          <a:xfrm>
            <a:off x="4791000" y="4876000"/>
            <a:ext cx="3633000" cy="48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6" name="Google Shape;586;p13"/>
          <p:cNvSpPr txBox="1">
            <a:spLocks noGrp="1"/>
          </p:cNvSpPr>
          <p:nvPr>
            <p:ph type="title" idx="15" hasCustomPrompt="1"/>
          </p:nvPr>
        </p:nvSpPr>
        <p:spPr>
          <a:xfrm>
            <a:off x="4797775" y="4270060"/>
            <a:ext cx="734700" cy="596800"/>
          </a:xfrm>
          <a:prstGeom prst="rect">
            <a:avLst/>
          </a:prstGeom>
          <a:solidFill>
            <a:schemeClr val="lt2"/>
          </a:solidFill>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grpSp>
        <p:nvGrpSpPr>
          <p:cNvPr id="587" name="Google Shape;587;p13"/>
          <p:cNvGrpSpPr/>
          <p:nvPr/>
        </p:nvGrpSpPr>
        <p:grpSpPr>
          <a:xfrm>
            <a:off x="-7" y="156556"/>
            <a:ext cx="8941384" cy="6541145"/>
            <a:chOff x="-7" y="117416"/>
            <a:chExt cx="8941384" cy="4905859"/>
          </a:xfrm>
        </p:grpSpPr>
        <p:grpSp>
          <p:nvGrpSpPr>
            <p:cNvPr id="588" name="Google Shape;588;p13"/>
            <p:cNvGrpSpPr/>
            <p:nvPr/>
          </p:nvGrpSpPr>
          <p:grpSpPr>
            <a:xfrm>
              <a:off x="-7" y="4797050"/>
              <a:ext cx="1266969" cy="226225"/>
              <a:chOff x="-7" y="167200"/>
              <a:chExt cx="1266969" cy="226225"/>
            </a:xfrm>
          </p:grpSpPr>
          <p:sp>
            <p:nvSpPr>
              <p:cNvPr id="589" name="Google Shape;589;p13"/>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0" name="Google Shape;590;p13"/>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91" name="Google Shape;591;p13"/>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2" name="Google Shape;592;p13"/>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3"/>
        <p:cNvGrpSpPr/>
        <p:nvPr/>
      </p:nvGrpSpPr>
      <p:grpSpPr>
        <a:xfrm>
          <a:off x="0" y="0"/>
          <a:ext cx="0" cy="0"/>
          <a:chOff x="0" y="0"/>
          <a:chExt cx="0" cy="0"/>
        </a:xfrm>
      </p:grpSpPr>
      <p:grpSp>
        <p:nvGrpSpPr>
          <p:cNvPr id="594" name="Google Shape;594;p14"/>
          <p:cNvGrpSpPr/>
          <p:nvPr/>
        </p:nvGrpSpPr>
        <p:grpSpPr>
          <a:xfrm flipH="1">
            <a:off x="0" y="-215799"/>
            <a:ext cx="9144000" cy="7289597"/>
            <a:chOff x="0" y="-171451"/>
            <a:chExt cx="9144000" cy="5467198"/>
          </a:xfrm>
        </p:grpSpPr>
        <p:grpSp>
          <p:nvGrpSpPr>
            <p:cNvPr id="595" name="Google Shape;595;p14"/>
            <p:cNvGrpSpPr/>
            <p:nvPr/>
          </p:nvGrpSpPr>
          <p:grpSpPr>
            <a:xfrm>
              <a:off x="0" y="135850"/>
              <a:ext cx="9144000" cy="4654700"/>
              <a:chOff x="12075" y="212050"/>
              <a:chExt cx="9144000" cy="4654700"/>
            </a:xfrm>
          </p:grpSpPr>
          <p:grpSp>
            <p:nvGrpSpPr>
              <p:cNvPr id="596" name="Google Shape;596;p14"/>
              <p:cNvGrpSpPr/>
              <p:nvPr/>
            </p:nvGrpSpPr>
            <p:grpSpPr>
              <a:xfrm>
                <a:off x="12075" y="212050"/>
                <a:ext cx="9144000" cy="1396425"/>
                <a:chOff x="12075" y="212050"/>
                <a:chExt cx="9144000" cy="1396425"/>
              </a:xfrm>
            </p:grpSpPr>
            <p:cxnSp>
              <p:nvCxnSpPr>
                <p:cNvPr id="597" name="Google Shape;597;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98" name="Google Shape;598;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599" name="Google Shape;599;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0" name="Google Shape;600;p1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01" name="Google Shape;601;p14"/>
              <p:cNvGrpSpPr/>
              <p:nvPr/>
            </p:nvGrpSpPr>
            <p:grpSpPr>
              <a:xfrm>
                <a:off x="12075" y="2073925"/>
                <a:ext cx="9144000" cy="1396425"/>
                <a:chOff x="12075" y="212050"/>
                <a:chExt cx="9144000" cy="1396425"/>
              </a:xfrm>
            </p:grpSpPr>
            <p:cxnSp>
              <p:nvCxnSpPr>
                <p:cNvPr id="602" name="Google Shape;602;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3" name="Google Shape;603;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4" name="Google Shape;604;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5" name="Google Shape;605;p1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06" name="Google Shape;606;p14"/>
              <p:cNvGrpSpPr/>
              <p:nvPr/>
            </p:nvGrpSpPr>
            <p:grpSpPr>
              <a:xfrm>
                <a:off x="12075" y="3935800"/>
                <a:ext cx="9144000" cy="930950"/>
                <a:chOff x="12075" y="212050"/>
                <a:chExt cx="9144000" cy="930950"/>
              </a:xfrm>
            </p:grpSpPr>
            <p:cxnSp>
              <p:nvCxnSpPr>
                <p:cNvPr id="607" name="Google Shape;607;p1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8" name="Google Shape;608;p1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09" name="Google Shape;609;p1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10" name="Google Shape;610;p14"/>
            <p:cNvGrpSpPr/>
            <p:nvPr/>
          </p:nvGrpSpPr>
          <p:grpSpPr>
            <a:xfrm>
              <a:off x="213575" y="-171451"/>
              <a:ext cx="8855100" cy="5467198"/>
              <a:chOff x="213575" y="-171451"/>
              <a:chExt cx="8855100" cy="5467198"/>
            </a:xfrm>
          </p:grpSpPr>
          <p:grpSp>
            <p:nvGrpSpPr>
              <p:cNvPr id="611" name="Google Shape;611;p14"/>
              <p:cNvGrpSpPr/>
              <p:nvPr/>
            </p:nvGrpSpPr>
            <p:grpSpPr>
              <a:xfrm rot="5400000">
                <a:off x="-192674" y="234798"/>
                <a:ext cx="5467198" cy="4654700"/>
                <a:chOff x="12075" y="444775"/>
                <a:chExt cx="9144000" cy="4654700"/>
              </a:xfrm>
            </p:grpSpPr>
            <p:grpSp>
              <p:nvGrpSpPr>
                <p:cNvPr id="612" name="Google Shape;612;p14"/>
                <p:cNvGrpSpPr/>
                <p:nvPr/>
              </p:nvGrpSpPr>
              <p:grpSpPr>
                <a:xfrm>
                  <a:off x="12075" y="444775"/>
                  <a:ext cx="9144000" cy="1396425"/>
                  <a:chOff x="12075" y="444775"/>
                  <a:chExt cx="9144000" cy="1396425"/>
                </a:xfrm>
              </p:grpSpPr>
              <p:cxnSp>
                <p:nvCxnSpPr>
                  <p:cNvPr id="613" name="Google Shape;613;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4" name="Google Shape;614;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5" name="Google Shape;615;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6" name="Google Shape;616;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17" name="Google Shape;617;p14"/>
                <p:cNvGrpSpPr/>
                <p:nvPr/>
              </p:nvGrpSpPr>
              <p:grpSpPr>
                <a:xfrm>
                  <a:off x="12075" y="2306650"/>
                  <a:ext cx="9144000" cy="1396425"/>
                  <a:chOff x="12075" y="444775"/>
                  <a:chExt cx="9144000" cy="1396425"/>
                </a:xfrm>
              </p:grpSpPr>
              <p:cxnSp>
                <p:nvCxnSpPr>
                  <p:cNvPr id="618" name="Google Shape;618;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19" name="Google Shape;619;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0" name="Google Shape;620;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1" name="Google Shape;621;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22" name="Google Shape;622;p14"/>
                <p:cNvGrpSpPr/>
                <p:nvPr/>
              </p:nvGrpSpPr>
              <p:grpSpPr>
                <a:xfrm>
                  <a:off x="12075" y="4168525"/>
                  <a:ext cx="9144000" cy="930950"/>
                  <a:chOff x="12075" y="444775"/>
                  <a:chExt cx="9144000" cy="930950"/>
                </a:xfrm>
              </p:grpSpPr>
              <p:cxnSp>
                <p:nvCxnSpPr>
                  <p:cNvPr id="623" name="Google Shape;623;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4" name="Google Shape;624;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5" name="Google Shape;625;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26" name="Google Shape;626;p14"/>
              <p:cNvGrpSpPr/>
              <p:nvPr/>
            </p:nvGrpSpPr>
            <p:grpSpPr>
              <a:xfrm rot="5400000">
                <a:off x="4473201" y="700273"/>
                <a:ext cx="5467198" cy="3723750"/>
                <a:chOff x="12075" y="1375725"/>
                <a:chExt cx="9144000" cy="3723750"/>
              </a:xfrm>
            </p:grpSpPr>
            <p:grpSp>
              <p:nvGrpSpPr>
                <p:cNvPr id="627" name="Google Shape;627;p14"/>
                <p:cNvGrpSpPr/>
                <p:nvPr/>
              </p:nvGrpSpPr>
              <p:grpSpPr>
                <a:xfrm>
                  <a:off x="12075" y="1375725"/>
                  <a:ext cx="9144000" cy="465475"/>
                  <a:chOff x="12075" y="1375725"/>
                  <a:chExt cx="9144000" cy="465475"/>
                </a:xfrm>
              </p:grpSpPr>
              <p:cxnSp>
                <p:nvCxnSpPr>
                  <p:cNvPr id="628" name="Google Shape;628;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29" name="Google Shape;629;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30" name="Google Shape;630;p14"/>
                <p:cNvGrpSpPr/>
                <p:nvPr/>
              </p:nvGrpSpPr>
              <p:grpSpPr>
                <a:xfrm>
                  <a:off x="12075" y="2306650"/>
                  <a:ext cx="9144000" cy="1396425"/>
                  <a:chOff x="12075" y="444775"/>
                  <a:chExt cx="9144000" cy="1396425"/>
                </a:xfrm>
              </p:grpSpPr>
              <p:cxnSp>
                <p:nvCxnSpPr>
                  <p:cNvPr id="631" name="Google Shape;631;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2" name="Google Shape;632;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3" name="Google Shape;633;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4" name="Google Shape;634;p1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35" name="Google Shape;635;p14"/>
                <p:cNvGrpSpPr/>
                <p:nvPr/>
              </p:nvGrpSpPr>
              <p:grpSpPr>
                <a:xfrm>
                  <a:off x="12075" y="4168525"/>
                  <a:ext cx="9144000" cy="930950"/>
                  <a:chOff x="12075" y="444775"/>
                  <a:chExt cx="9144000" cy="930950"/>
                </a:xfrm>
              </p:grpSpPr>
              <p:cxnSp>
                <p:nvCxnSpPr>
                  <p:cNvPr id="636" name="Google Shape;636;p1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7" name="Google Shape;637;p1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38" name="Google Shape;638;p1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639" name="Google Shape;639;p14"/>
          <p:cNvSpPr txBox="1">
            <a:spLocks noGrp="1"/>
          </p:cNvSpPr>
          <p:nvPr>
            <p:ph type="title"/>
          </p:nvPr>
        </p:nvSpPr>
        <p:spPr>
          <a:xfrm>
            <a:off x="1226425" y="4133733"/>
            <a:ext cx="6691200" cy="882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000"/>
              <a:buNone/>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640" name="Google Shape;640;p14"/>
          <p:cNvSpPr txBox="1">
            <a:spLocks noGrp="1"/>
          </p:cNvSpPr>
          <p:nvPr>
            <p:ph type="subTitle" idx="1"/>
          </p:nvPr>
        </p:nvSpPr>
        <p:spPr>
          <a:xfrm>
            <a:off x="1226400" y="1501900"/>
            <a:ext cx="6691200" cy="24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41" name="Google Shape;641;p14"/>
          <p:cNvGrpSpPr/>
          <p:nvPr/>
        </p:nvGrpSpPr>
        <p:grpSpPr>
          <a:xfrm>
            <a:off x="-7" y="156556"/>
            <a:ext cx="8941384" cy="6541145"/>
            <a:chOff x="-7" y="117416"/>
            <a:chExt cx="8941384" cy="4905859"/>
          </a:xfrm>
        </p:grpSpPr>
        <p:grpSp>
          <p:nvGrpSpPr>
            <p:cNvPr id="642" name="Google Shape;642;p14"/>
            <p:cNvGrpSpPr/>
            <p:nvPr/>
          </p:nvGrpSpPr>
          <p:grpSpPr>
            <a:xfrm>
              <a:off x="-7" y="4797050"/>
              <a:ext cx="1266969" cy="226225"/>
              <a:chOff x="-7" y="167200"/>
              <a:chExt cx="1266969" cy="226225"/>
            </a:xfrm>
          </p:grpSpPr>
          <p:sp>
            <p:nvSpPr>
              <p:cNvPr id="643" name="Google Shape;643;p1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4" name="Google Shape;644;p1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45" name="Google Shape;645;p14"/>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6" name="Google Shape;646;p14"/>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47"/>
        <p:cNvGrpSpPr/>
        <p:nvPr/>
      </p:nvGrpSpPr>
      <p:grpSpPr>
        <a:xfrm>
          <a:off x="0" y="0"/>
          <a:ext cx="0" cy="0"/>
          <a:chOff x="0" y="0"/>
          <a:chExt cx="0" cy="0"/>
        </a:xfrm>
      </p:grpSpPr>
      <p:grpSp>
        <p:nvGrpSpPr>
          <p:cNvPr id="648" name="Google Shape;648;p15"/>
          <p:cNvGrpSpPr/>
          <p:nvPr/>
        </p:nvGrpSpPr>
        <p:grpSpPr>
          <a:xfrm flipH="1">
            <a:off x="0" y="-215799"/>
            <a:ext cx="9144000" cy="7289597"/>
            <a:chOff x="0" y="-171451"/>
            <a:chExt cx="9144000" cy="5467198"/>
          </a:xfrm>
        </p:grpSpPr>
        <p:grpSp>
          <p:nvGrpSpPr>
            <p:cNvPr id="649" name="Google Shape;649;p15"/>
            <p:cNvGrpSpPr/>
            <p:nvPr/>
          </p:nvGrpSpPr>
          <p:grpSpPr>
            <a:xfrm>
              <a:off x="0" y="135850"/>
              <a:ext cx="9144000" cy="4654700"/>
              <a:chOff x="12075" y="212050"/>
              <a:chExt cx="9144000" cy="4654700"/>
            </a:xfrm>
          </p:grpSpPr>
          <p:grpSp>
            <p:nvGrpSpPr>
              <p:cNvPr id="650" name="Google Shape;650;p15"/>
              <p:cNvGrpSpPr/>
              <p:nvPr/>
            </p:nvGrpSpPr>
            <p:grpSpPr>
              <a:xfrm>
                <a:off x="12075" y="212050"/>
                <a:ext cx="9144000" cy="1396425"/>
                <a:chOff x="12075" y="212050"/>
                <a:chExt cx="9144000" cy="1396425"/>
              </a:xfrm>
            </p:grpSpPr>
            <p:cxnSp>
              <p:nvCxnSpPr>
                <p:cNvPr id="651" name="Google Shape;651;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2" name="Google Shape;652;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3" name="Google Shape;653;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4" name="Google Shape;654;p1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55" name="Google Shape;655;p15"/>
              <p:cNvGrpSpPr/>
              <p:nvPr/>
            </p:nvGrpSpPr>
            <p:grpSpPr>
              <a:xfrm>
                <a:off x="12075" y="2073925"/>
                <a:ext cx="9144000" cy="1396425"/>
                <a:chOff x="12075" y="212050"/>
                <a:chExt cx="9144000" cy="1396425"/>
              </a:xfrm>
            </p:grpSpPr>
            <p:cxnSp>
              <p:nvCxnSpPr>
                <p:cNvPr id="656" name="Google Shape;656;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7" name="Google Shape;657;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8" name="Google Shape;658;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59" name="Google Shape;659;p1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60" name="Google Shape;660;p15"/>
              <p:cNvGrpSpPr/>
              <p:nvPr/>
            </p:nvGrpSpPr>
            <p:grpSpPr>
              <a:xfrm>
                <a:off x="12075" y="3935800"/>
                <a:ext cx="9144000" cy="930950"/>
                <a:chOff x="12075" y="212050"/>
                <a:chExt cx="9144000" cy="930950"/>
              </a:xfrm>
            </p:grpSpPr>
            <p:cxnSp>
              <p:nvCxnSpPr>
                <p:cNvPr id="661" name="Google Shape;661;p1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2" name="Google Shape;662;p1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3" name="Google Shape;663;p1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64" name="Google Shape;664;p15"/>
            <p:cNvGrpSpPr/>
            <p:nvPr/>
          </p:nvGrpSpPr>
          <p:grpSpPr>
            <a:xfrm>
              <a:off x="213575" y="-171451"/>
              <a:ext cx="8855100" cy="5467198"/>
              <a:chOff x="213575" y="-171451"/>
              <a:chExt cx="8855100" cy="5467198"/>
            </a:xfrm>
          </p:grpSpPr>
          <p:grpSp>
            <p:nvGrpSpPr>
              <p:cNvPr id="665" name="Google Shape;665;p15"/>
              <p:cNvGrpSpPr/>
              <p:nvPr/>
            </p:nvGrpSpPr>
            <p:grpSpPr>
              <a:xfrm rot="5400000">
                <a:off x="-192674" y="234798"/>
                <a:ext cx="5467198" cy="4654700"/>
                <a:chOff x="12075" y="444775"/>
                <a:chExt cx="9144000" cy="4654700"/>
              </a:xfrm>
            </p:grpSpPr>
            <p:grpSp>
              <p:nvGrpSpPr>
                <p:cNvPr id="666" name="Google Shape;666;p15"/>
                <p:cNvGrpSpPr/>
                <p:nvPr/>
              </p:nvGrpSpPr>
              <p:grpSpPr>
                <a:xfrm>
                  <a:off x="12075" y="444775"/>
                  <a:ext cx="9144000" cy="1396425"/>
                  <a:chOff x="12075" y="444775"/>
                  <a:chExt cx="9144000" cy="1396425"/>
                </a:xfrm>
              </p:grpSpPr>
              <p:cxnSp>
                <p:nvCxnSpPr>
                  <p:cNvPr id="667" name="Google Shape;667;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8" name="Google Shape;668;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69" name="Google Shape;669;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0" name="Google Shape;670;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71" name="Google Shape;671;p15"/>
                <p:cNvGrpSpPr/>
                <p:nvPr/>
              </p:nvGrpSpPr>
              <p:grpSpPr>
                <a:xfrm>
                  <a:off x="12075" y="2306650"/>
                  <a:ext cx="9144000" cy="1396425"/>
                  <a:chOff x="12075" y="444775"/>
                  <a:chExt cx="9144000" cy="1396425"/>
                </a:xfrm>
              </p:grpSpPr>
              <p:cxnSp>
                <p:nvCxnSpPr>
                  <p:cNvPr id="672" name="Google Shape;672;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3" name="Google Shape;673;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4" name="Google Shape;674;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5" name="Google Shape;675;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76" name="Google Shape;676;p15"/>
                <p:cNvGrpSpPr/>
                <p:nvPr/>
              </p:nvGrpSpPr>
              <p:grpSpPr>
                <a:xfrm>
                  <a:off x="12075" y="4168525"/>
                  <a:ext cx="9144000" cy="930950"/>
                  <a:chOff x="12075" y="444775"/>
                  <a:chExt cx="9144000" cy="930950"/>
                </a:xfrm>
              </p:grpSpPr>
              <p:cxnSp>
                <p:nvCxnSpPr>
                  <p:cNvPr id="677" name="Google Shape;677;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8" name="Google Shape;678;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79" name="Google Shape;679;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680" name="Google Shape;680;p15"/>
              <p:cNvGrpSpPr/>
              <p:nvPr/>
            </p:nvGrpSpPr>
            <p:grpSpPr>
              <a:xfrm rot="5400000">
                <a:off x="4473201" y="700273"/>
                <a:ext cx="5467198" cy="3723750"/>
                <a:chOff x="12075" y="1375725"/>
                <a:chExt cx="9144000" cy="3723750"/>
              </a:xfrm>
            </p:grpSpPr>
            <p:grpSp>
              <p:nvGrpSpPr>
                <p:cNvPr id="681" name="Google Shape;681;p15"/>
                <p:cNvGrpSpPr/>
                <p:nvPr/>
              </p:nvGrpSpPr>
              <p:grpSpPr>
                <a:xfrm>
                  <a:off x="12075" y="1375725"/>
                  <a:ext cx="9144000" cy="465475"/>
                  <a:chOff x="12075" y="1375725"/>
                  <a:chExt cx="9144000" cy="465475"/>
                </a:xfrm>
              </p:grpSpPr>
              <p:cxnSp>
                <p:nvCxnSpPr>
                  <p:cNvPr id="682" name="Google Shape;682;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3" name="Google Shape;683;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84" name="Google Shape;684;p15"/>
                <p:cNvGrpSpPr/>
                <p:nvPr/>
              </p:nvGrpSpPr>
              <p:grpSpPr>
                <a:xfrm>
                  <a:off x="12075" y="2306650"/>
                  <a:ext cx="9144000" cy="1396425"/>
                  <a:chOff x="12075" y="444775"/>
                  <a:chExt cx="9144000" cy="1396425"/>
                </a:xfrm>
              </p:grpSpPr>
              <p:cxnSp>
                <p:nvCxnSpPr>
                  <p:cNvPr id="685" name="Google Shape;685;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6" name="Google Shape;686;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7" name="Google Shape;687;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88" name="Google Shape;688;p1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689" name="Google Shape;689;p15"/>
                <p:cNvGrpSpPr/>
                <p:nvPr/>
              </p:nvGrpSpPr>
              <p:grpSpPr>
                <a:xfrm>
                  <a:off x="12075" y="4168525"/>
                  <a:ext cx="9144000" cy="930950"/>
                  <a:chOff x="12075" y="444775"/>
                  <a:chExt cx="9144000" cy="930950"/>
                </a:xfrm>
              </p:grpSpPr>
              <p:cxnSp>
                <p:nvCxnSpPr>
                  <p:cNvPr id="690" name="Google Shape;690;p1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1" name="Google Shape;691;p1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692" name="Google Shape;692;p1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693" name="Google Shape;693;p15"/>
          <p:cNvSpPr txBox="1">
            <a:spLocks noGrp="1"/>
          </p:cNvSpPr>
          <p:nvPr>
            <p:ph type="title"/>
          </p:nvPr>
        </p:nvSpPr>
        <p:spPr>
          <a:xfrm>
            <a:off x="720000" y="1456017"/>
            <a:ext cx="3519600" cy="245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694" name="Google Shape;694;p15"/>
          <p:cNvSpPr txBox="1">
            <a:spLocks noGrp="1"/>
          </p:cNvSpPr>
          <p:nvPr>
            <p:ph type="subTitle" idx="1"/>
          </p:nvPr>
        </p:nvSpPr>
        <p:spPr>
          <a:xfrm>
            <a:off x="720000" y="3913584"/>
            <a:ext cx="3519600" cy="148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5" name="Google Shape;695;p15"/>
          <p:cNvSpPr>
            <a:spLocks noGrp="1"/>
          </p:cNvSpPr>
          <p:nvPr>
            <p:ph type="pic" idx="2"/>
          </p:nvPr>
        </p:nvSpPr>
        <p:spPr>
          <a:xfrm>
            <a:off x="5520775" y="711817"/>
            <a:ext cx="2910000" cy="5434400"/>
          </a:xfrm>
          <a:prstGeom prst="roundRect">
            <a:avLst>
              <a:gd name="adj" fmla="val 6529"/>
            </a:avLst>
          </a:prstGeom>
          <a:noFill/>
          <a:ln w="9525" cap="flat" cmpd="sng">
            <a:solidFill>
              <a:schemeClr val="dk2"/>
            </a:solidFill>
            <a:prstDash val="solid"/>
            <a:round/>
            <a:headEnd type="none" w="sm" len="sm"/>
            <a:tailEnd type="none" w="sm" len="sm"/>
          </a:ln>
        </p:spPr>
      </p:sp>
      <p:grpSp>
        <p:nvGrpSpPr>
          <p:cNvPr id="696" name="Google Shape;696;p15"/>
          <p:cNvGrpSpPr/>
          <p:nvPr/>
        </p:nvGrpSpPr>
        <p:grpSpPr>
          <a:xfrm>
            <a:off x="-7" y="222933"/>
            <a:ext cx="8952587" cy="6489563"/>
            <a:chOff x="-7" y="167200"/>
            <a:chExt cx="8952587" cy="4867172"/>
          </a:xfrm>
        </p:grpSpPr>
        <p:grpSp>
          <p:nvGrpSpPr>
            <p:cNvPr id="697" name="Google Shape;697;p15"/>
            <p:cNvGrpSpPr/>
            <p:nvPr/>
          </p:nvGrpSpPr>
          <p:grpSpPr>
            <a:xfrm>
              <a:off x="-7" y="167200"/>
              <a:ext cx="1266969" cy="226225"/>
              <a:chOff x="-7" y="167200"/>
              <a:chExt cx="1266969" cy="226225"/>
            </a:xfrm>
          </p:grpSpPr>
          <p:sp>
            <p:nvSpPr>
              <p:cNvPr id="698" name="Google Shape;698;p1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9" name="Google Shape;699;p1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700" name="Google Shape;700;p15"/>
            <p:cNvGrpSpPr/>
            <p:nvPr/>
          </p:nvGrpSpPr>
          <p:grpSpPr>
            <a:xfrm>
              <a:off x="4890282" y="4643609"/>
              <a:ext cx="4062298" cy="390763"/>
              <a:chOff x="4890282" y="4643609"/>
              <a:chExt cx="4062298" cy="390763"/>
            </a:xfrm>
          </p:grpSpPr>
          <p:sp>
            <p:nvSpPr>
              <p:cNvPr id="701" name="Google Shape;701;p1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2" name="Google Shape;702;p15"/>
              <p:cNvSpPr/>
              <p:nvPr/>
            </p:nvSpPr>
            <p:spPr>
              <a:xfrm>
                <a:off x="4890282" y="4751143"/>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03"/>
        <p:cNvGrpSpPr/>
        <p:nvPr/>
      </p:nvGrpSpPr>
      <p:grpSpPr>
        <a:xfrm>
          <a:off x="0" y="0"/>
          <a:ext cx="0" cy="0"/>
          <a:chOff x="0" y="0"/>
          <a:chExt cx="0" cy="0"/>
        </a:xfrm>
      </p:grpSpPr>
      <p:grpSp>
        <p:nvGrpSpPr>
          <p:cNvPr id="704" name="Google Shape;704;p16"/>
          <p:cNvGrpSpPr/>
          <p:nvPr/>
        </p:nvGrpSpPr>
        <p:grpSpPr>
          <a:xfrm flipH="1">
            <a:off x="0" y="-215799"/>
            <a:ext cx="9144000" cy="7289597"/>
            <a:chOff x="0" y="-171451"/>
            <a:chExt cx="9144000" cy="5467198"/>
          </a:xfrm>
        </p:grpSpPr>
        <p:grpSp>
          <p:nvGrpSpPr>
            <p:cNvPr id="705" name="Google Shape;705;p16"/>
            <p:cNvGrpSpPr/>
            <p:nvPr/>
          </p:nvGrpSpPr>
          <p:grpSpPr>
            <a:xfrm>
              <a:off x="0" y="135850"/>
              <a:ext cx="9144000" cy="4654700"/>
              <a:chOff x="12075" y="212050"/>
              <a:chExt cx="9144000" cy="4654700"/>
            </a:xfrm>
          </p:grpSpPr>
          <p:grpSp>
            <p:nvGrpSpPr>
              <p:cNvPr id="706" name="Google Shape;706;p16"/>
              <p:cNvGrpSpPr/>
              <p:nvPr/>
            </p:nvGrpSpPr>
            <p:grpSpPr>
              <a:xfrm>
                <a:off x="12075" y="212050"/>
                <a:ext cx="9144000" cy="1396425"/>
                <a:chOff x="12075" y="212050"/>
                <a:chExt cx="9144000" cy="1396425"/>
              </a:xfrm>
            </p:grpSpPr>
            <p:cxnSp>
              <p:nvCxnSpPr>
                <p:cNvPr id="707" name="Google Shape;707;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8" name="Google Shape;708;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09" name="Google Shape;709;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0" name="Google Shape;710;p1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1" name="Google Shape;711;p16"/>
              <p:cNvGrpSpPr/>
              <p:nvPr/>
            </p:nvGrpSpPr>
            <p:grpSpPr>
              <a:xfrm>
                <a:off x="12075" y="2073925"/>
                <a:ext cx="9144000" cy="1396425"/>
                <a:chOff x="12075" y="212050"/>
                <a:chExt cx="9144000" cy="1396425"/>
              </a:xfrm>
            </p:grpSpPr>
            <p:cxnSp>
              <p:nvCxnSpPr>
                <p:cNvPr id="712" name="Google Shape;712;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3" name="Google Shape;713;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4" name="Google Shape;714;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5" name="Google Shape;715;p1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16" name="Google Shape;716;p16"/>
              <p:cNvGrpSpPr/>
              <p:nvPr/>
            </p:nvGrpSpPr>
            <p:grpSpPr>
              <a:xfrm>
                <a:off x="12075" y="3935800"/>
                <a:ext cx="9144000" cy="930950"/>
                <a:chOff x="12075" y="212050"/>
                <a:chExt cx="9144000" cy="930950"/>
              </a:xfrm>
            </p:grpSpPr>
            <p:cxnSp>
              <p:nvCxnSpPr>
                <p:cNvPr id="717" name="Google Shape;717;p1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8" name="Google Shape;718;p1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19" name="Google Shape;719;p1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20" name="Google Shape;720;p16"/>
            <p:cNvGrpSpPr/>
            <p:nvPr/>
          </p:nvGrpSpPr>
          <p:grpSpPr>
            <a:xfrm>
              <a:off x="213575" y="-171451"/>
              <a:ext cx="8855100" cy="5467198"/>
              <a:chOff x="213575" y="-171451"/>
              <a:chExt cx="8855100" cy="5467198"/>
            </a:xfrm>
          </p:grpSpPr>
          <p:grpSp>
            <p:nvGrpSpPr>
              <p:cNvPr id="721" name="Google Shape;721;p16"/>
              <p:cNvGrpSpPr/>
              <p:nvPr/>
            </p:nvGrpSpPr>
            <p:grpSpPr>
              <a:xfrm rot="5400000">
                <a:off x="-192674" y="234798"/>
                <a:ext cx="5467198" cy="4654700"/>
                <a:chOff x="12075" y="444775"/>
                <a:chExt cx="9144000" cy="4654700"/>
              </a:xfrm>
            </p:grpSpPr>
            <p:grpSp>
              <p:nvGrpSpPr>
                <p:cNvPr id="722" name="Google Shape;722;p16"/>
                <p:cNvGrpSpPr/>
                <p:nvPr/>
              </p:nvGrpSpPr>
              <p:grpSpPr>
                <a:xfrm>
                  <a:off x="12075" y="444775"/>
                  <a:ext cx="9144000" cy="1396425"/>
                  <a:chOff x="12075" y="444775"/>
                  <a:chExt cx="9144000" cy="1396425"/>
                </a:xfrm>
              </p:grpSpPr>
              <p:cxnSp>
                <p:nvCxnSpPr>
                  <p:cNvPr id="723" name="Google Shape;723;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4" name="Google Shape;724;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5" name="Google Shape;725;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6" name="Google Shape;726;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27" name="Google Shape;727;p16"/>
                <p:cNvGrpSpPr/>
                <p:nvPr/>
              </p:nvGrpSpPr>
              <p:grpSpPr>
                <a:xfrm>
                  <a:off x="12075" y="2306650"/>
                  <a:ext cx="9144000" cy="1396425"/>
                  <a:chOff x="12075" y="444775"/>
                  <a:chExt cx="9144000" cy="1396425"/>
                </a:xfrm>
              </p:grpSpPr>
              <p:cxnSp>
                <p:nvCxnSpPr>
                  <p:cNvPr id="728" name="Google Shape;728;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29" name="Google Shape;729;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0" name="Google Shape;730;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1" name="Google Shape;731;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32" name="Google Shape;732;p16"/>
                <p:cNvGrpSpPr/>
                <p:nvPr/>
              </p:nvGrpSpPr>
              <p:grpSpPr>
                <a:xfrm>
                  <a:off x="12075" y="4168525"/>
                  <a:ext cx="9144000" cy="930950"/>
                  <a:chOff x="12075" y="444775"/>
                  <a:chExt cx="9144000" cy="930950"/>
                </a:xfrm>
              </p:grpSpPr>
              <p:cxnSp>
                <p:nvCxnSpPr>
                  <p:cNvPr id="733" name="Google Shape;733;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4" name="Google Shape;734;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5" name="Google Shape;735;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36" name="Google Shape;736;p16"/>
              <p:cNvGrpSpPr/>
              <p:nvPr/>
            </p:nvGrpSpPr>
            <p:grpSpPr>
              <a:xfrm rot="5400000">
                <a:off x="4473201" y="700273"/>
                <a:ext cx="5467198" cy="3723750"/>
                <a:chOff x="12075" y="1375725"/>
                <a:chExt cx="9144000" cy="3723750"/>
              </a:xfrm>
            </p:grpSpPr>
            <p:grpSp>
              <p:nvGrpSpPr>
                <p:cNvPr id="737" name="Google Shape;737;p16"/>
                <p:cNvGrpSpPr/>
                <p:nvPr/>
              </p:nvGrpSpPr>
              <p:grpSpPr>
                <a:xfrm>
                  <a:off x="12075" y="1375725"/>
                  <a:ext cx="9144000" cy="465475"/>
                  <a:chOff x="12075" y="1375725"/>
                  <a:chExt cx="9144000" cy="465475"/>
                </a:xfrm>
              </p:grpSpPr>
              <p:cxnSp>
                <p:nvCxnSpPr>
                  <p:cNvPr id="738" name="Google Shape;738;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39" name="Google Shape;739;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40" name="Google Shape;740;p16"/>
                <p:cNvGrpSpPr/>
                <p:nvPr/>
              </p:nvGrpSpPr>
              <p:grpSpPr>
                <a:xfrm>
                  <a:off x="12075" y="2306650"/>
                  <a:ext cx="9144000" cy="1396425"/>
                  <a:chOff x="12075" y="444775"/>
                  <a:chExt cx="9144000" cy="1396425"/>
                </a:xfrm>
              </p:grpSpPr>
              <p:cxnSp>
                <p:nvCxnSpPr>
                  <p:cNvPr id="741" name="Google Shape;741;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2" name="Google Shape;742;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3" name="Google Shape;743;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4" name="Google Shape;744;p1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45" name="Google Shape;745;p16"/>
                <p:cNvGrpSpPr/>
                <p:nvPr/>
              </p:nvGrpSpPr>
              <p:grpSpPr>
                <a:xfrm>
                  <a:off x="12075" y="4168525"/>
                  <a:ext cx="9144000" cy="930950"/>
                  <a:chOff x="12075" y="444775"/>
                  <a:chExt cx="9144000" cy="930950"/>
                </a:xfrm>
              </p:grpSpPr>
              <p:cxnSp>
                <p:nvCxnSpPr>
                  <p:cNvPr id="746" name="Google Shape;746;p1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7" name="Google Shape;747;p1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48" name="Google Shape;748;p1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749" name="Google Shape;749;p16"/>
          <p:cNvGrpSpPr/>
          <p:nvPr/>
        </p:nvGrpSpPr>
        <p:grpSpPr>
          <a:xfrm>
            <a:off x="-7" y="222933"/>
            <a:ext cx="8952587" cy="6489563"/>
            <a:chOff x="-7" y="167200"/>
            <a:chExt cx="8952587" cy="4867172"/>
          </a:xfrm>
        </p:grpSpPr>
        <p:grpSp>
          <p:nvGrpSpPr>
            <p:cNvPr id="750" name="Google Shape;750;p16"/>
            <p:cNvGrpSpPr/>
            <p:nvPr/>
          </p:nvGrpSpPr>
          <p:grpSpPr>
            <a:xfrm>
              <a:off x="-7" y="167200"/>
              <a:ext cx="1266969" cy="226225"/>
              <a:chOff x="-7" y="167200"/>
              <a:chExt cx="1266969" cy="226225"/>
            </a:xfrm>
          </p:grpSpPr>
          <p:sp>
            <p:nvSpPr>
              <p:cNvPr id="751" name="Google Shape;751;p16"/>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2" name="Google Shape;752;p16"/>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753" name="Google Shape;753;p16"/>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754" name="Google Shape;754;p16"/>
          <p:cNvSpPr txBox="1">
            <a:spLocks noGrp="1"/>
          </p:cNvSpPr>
          <p:nvPr>
            <p:ph type="title"/>
          </p:nvPr>
        </p:nvSpPr>
        <p:spPr>
          <a:xfrm>
            <a:off x="893125" y="2011400"/>
            <a:ext cx="2697600" cy="141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755" name="Google Shape;755;p16"/>
          <p:cNvSpPr txBox="1">
            <a:spLocks noGrp="1"/>
          </p:cNvSpPr>
          <p:nvPr>
            <p:ph type="subTitle" idx="1"/>
          </p:nvPr>
        </p:nvSpPr>
        <p:spPr>
          <a:xfrm>
            <a:off x="893125" y="3429000"/>
            <a:ext cx="2697600" cy="141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756"/>
        <p:cNvGrpSpPr/>
        <p:nvPr/>
      </p:nvGrpSpPr>
      <p:grpSpPr>
        <a:xfrm>
          <a:off x="0" y="0"/>
          <a:ext cx="0" cy="0"/>
          <a:chOff x="0" y="0"/>
          <a:chExt cx="0" cy="0"/>
        </a:xfrm>
      </p:grpSpPr>
      <p:grpSp>
        <p:nvGrpSpPr>
          <p:cNvPr id="757" name="Google Shape;757;p17"/>
          <p:cNvGrpSpPr/>
          <p:nvPr/>
        </p:nvGrpSpPr>
        <p:grpSpPr>
          <a:xfrm flipH="1">
            <a:off x="0" y="-215799"/>
            <a:ext cx="9144000" cy="7289597"/>
            <a:chOff x="0" y="-171451"/>
            <a:chExt cx="9144000" cy="5467198"/>
          </a:xfrm>
        </p:grpSpPr>
        <p:grpSp>
          <p:nvGrpSpPr>
            <p:cNvPr id="758" name="Google Shape;758;p17"/>
            <p:cNvGrpSpPr/>
            <p:nvPr/>
          </p:nvGrpSpPr>
          <p:grpSpPr>
            <a:xfrm>
              <a:off x="0" y="135850"/>
              <a:ext cx="9144000" cy="4654700"/>
              <a:chOff x="12075" y="212050"/>
              <a:chExt cx="9144000" cy="4654700"/>
            </a:xfrm>
          </p:grpSpPr>
          <p:grpSp>
            <p:nvGrpSpPr>
              <p:cNvPr id="759" name="Google Shape;759;p17"/>
              <p:cNvGrpSpPr/>
              <p:nvPr/>
            </p:nvGrpSpPr>
            <p:grpSpPr>
              <a:xfrm>
                <a:off x="12075" y="212050"/>
                <a:ext cx="9144000" cy="1396425"/>
                <a:chOff x="12075" y="212050"/>
                <a:chExt cx="9144000" cy="1396425"/>
              </a:xfrm>
            </p:grpSpPr>
            <p:cxnSp>
              <p:nvCxnSpPr>
                <p:cNvPr id="760" name="Google Shape;760;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1" name="Google Shape;761;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2" name="Google Shape;762;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3" name="Google Shape;763;p1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4" name="Google Shape;764;p17"/>
              <p:cNvGrpSpPr/>
              <p:nvPr/>
            </p:nvGrpSpPr>
            <p:grpSpPr>
              <a:xfrm>
                <a:off x="12075" y="2073925"/>
                <a:ext cx="9144000" cy="1396425"/>
                <a:chOff x="12075" y="212050"/>
                <a:chExt cx="9144000" cy="1396425"/>
              </a:xfrm>
            </p:grpSpPr>
            <p:cxnSp>
              <p:nvCxnSpPr>
                <p:cNvPr id="765" name="Google Shape;765;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6" name="Google Shape;766;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7" name="Google Shape;767;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68" name="Google Shape;768;p1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69" name="Google Shape;769;p17"/>
              <p:cNvGrpSpPr/>
              <p:nvPr/>
            </p:nvGrpSpPr>
            <p:grpSpPr>
              <a:xfrm>
                <a:off x="12075" y="3935800"/>
                <a:ext cx="9144000" cy="930950"/>
                <a:chOff x="12075" y="212050"/>
                <a:chExt cx="9144000" cy="930950"/>
              </a:xfrm>
            </p:grpSpPr>
            <p:cxnSp>
              <p:nvCxnSpPr>
                <p:cNvPr id="770" name="Google Shape;770;p1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1" name="Google Shape;771;p1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2" name="Google Shape;772;p1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73" name="Google Shape;773;p17"/>
            <p:cNvGrpSpPr/>
            <p:nvPr/>
          </p:nvGrpSpPr>
          <p:grpSpPr>
            <a:xfrm>
              <a:off x="213575" y="-171451"/>
              <a:ext cx="8855100" cy="5467198"/>
              <a:chOff x="213575" y="-171451"/>
              <a:chExt cx="8855100" cy="5467198"/>
            </a:xfrm>
          </p:grpSpPr>
          <p:grpSp>
            <p:nvGrpSpPr>
              <p:cNvPr id="774" name="Google Shape;774;p17"/>
              <p:cNvGrpSpPr/>
              <p:nvPr/>
            </p:nvGrpSpPr>
            <p:grpSpPr>
              <a:xfrm rot="5400000">
                <a:off x="-192674" y="234798"/>
                <a:ext cx="5467198" cy="4654700"/>
                <a:chOff x="12075" y="444775"/>
                <a:chExt cx="9144000" cy="4654700"/>
              </a:xfrm>
            </p:grpSpPr>
            <p:grpSp>
              <p:nvGrpSpPr>
                <p:cNvPr id="775" name="Google Shape;775;p17"/>
                <p:cNvGrpSpPr/>
                <p:nvPr/>
              </p:nvGrpSpPr>
              <p:grpSpPr>
                <a:xfrm>
                  <a:off x="12075" y="444775"/>
                  <a:ext cx="9144000" cy="1396425"/>
                  <a:chOff x="12075" y="444775"/>
                  <a:chExt cx="9144000" cy="1396425"/>
                </a:xfrm>
              </p:grpSpPr>
              <p:cxnSp>
                <p:nvCxnSpPr>
                  <p:cNvPr id="776" name="Google Shape;776;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7" name="Google Shape;777;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8" name="Google Shape;778;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80" name="Google Shape;780;p17"/>
                <p:cNvGrpSpPr/>
                <p:nvPr/>
              </p:nvGrpSpPr>
              <p:grpSpPr>
                <a:xfrm>
                  <a:off x="12075" y="2306650"/>
                  <a:ext cx="9144000" cy="1396425"/>
                  <a:chOff x="12075" y="444775"/>
                  <a:chExt cx="9144000" cy="1396425"/>
                </a:xfrm>
              </p:grpSpPr>
              <p:cxnSp>
                <p:nvCxnSpPr>
                  <p:cNvPr id="781" name="Google Shape;781;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2" name="Google Shape;782;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3" name="Google Shape;783;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4" name="Google Shape;784;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85" name="Google Shape;785;p17"/>
                <p:cNvGrpSpPr/>
                <p:nvPr/>
              </p:nvGrpSpPr>
              <p:grpSpPr>
                <a:xfrm>
                  <a:off x="12075" y="4168525"/>
                  <a:ext cx="9144000" cy="930950"/>
                  <a:chOff x="12075" y="444775"/>
                  <a:chExt cx="9144000" cy="930950"/>
                </a:xfrm>
              </p:grpSpPr>
              <p:cxnSp>
                <p:nvCxnSpPr>
                  <p:cNvPr id="786" name="Google Shape;786;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7" name="Google Shape;787;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88" name="Google Shape;788;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789" name="Google Shape;789;p17"/>
              <p:cNvGrpSpPr/>
              <p:nvPr/>
            </p:nvGrpSpPr>
            <p:grpSpPr>
              <a:xfrm rot="5400000">
                <a:off x="4473201" y="700273"/>
                <a:ext cx="5467198" cy="3723750"/>
                <a:chOff x="12075" y="1375725"/>
                <a:chExt cx="9144000" cy="3723750"/>
              </a:xfrm>
            </p:grpSpPr>
            <p:grpSp>
              <p:nvGrpSpPr>
                <p:cNvPr id="790" name="Google Shape;790;p17"/>
                <p:cNvGrpSpPr/>
                <p:nvPr/>
              </p:nvGrpSpPr>
              <p:grpSpPr>
                <a:xfrm>
                  <a:off x="12075" y="1375725"/>
                  <a:ext cx="9144000" cy="465475"/>
                  <a:chOff x="12075" y="1375725"/>
                  <a:chExt cx="9144000" cy="465475"/>
                </a:xfrm>
              </p:grpSpPr>
              <p:cxnSp>
                <p:nvCxnSpPr>
                  <p:cNvPr id="791" name="Google Shape;791;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2" name="Google Shape;792;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93" name="Google Shape;793;p17"/>
                <p:cNvGrpSpPr/>
                <p:nvPr/>
              </p:nvGrpSpPr>
              <p:grpSpPr>
                <a:xfrm>
                  <a:off x="12075" y="2306650"/>
                  <a:ext cx="9144000" cy="1396425"/>
                  <a:chOff x="12075" y="444775"/>
                  <a:chExt cx="9144000" cy="1396425"/>
                </a:xfrm>
              </p:grpSpPr>
              <p:cxnSp>
                <p:nvCxnSpPr>
                  <p:cNvPr id="794" name="Google Shape;794;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5" name="Google Shape;795;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6" name="Google Shape;796;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797" name="Google Shape;797;p1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798" name="Google Shape;798;p17"/>
                <p:cNvGrpSpPr/>
                <p:nvPr/>
              </p:nvGrpSpPr>
              <p:grpSpPr>
                <a:xfrm>
                  <a:off x="12075" y="4168525"/>
                  <a:ext cx="9144000" cy="930950"/>
                  <a:chOff x="12075" y="444775"/>
                  <a:chExt cx="9144000" cy="930950"/>
                </a:xfrm>
              </p:grpSpPr>
              <p:cxnSp>
                <p:nvCxnSpPr>
                  <p:cNvPr id="799" name="Google Shape;799;p1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00" name="Google Shape;800;p1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01" name="Google Shape;801;p1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802" name="Google Shape;802;p17"/>
          <p:cNvGrpSpPr/>
          <p:nvPr/>
        </p:nvGrpSpPr>
        <p:grpSpPr>
          <a:xfrm>
            <a:off x="-7" y="156556"/>
            <a:ext cx="8941384" cy="6541145"/>
            <a:chOff x="-7" y="117416"/>
            <a:chExt cx="8941384" cy="4905859"/>
          </a:xfrm>
        </p:grpSpPr>
        <p:grpSp>
          <p:nvGrpSpPr>
            <p:cNvPr id="803" name="Google Shape;803;p17"/>
            <p:cNvGrpSpPr/>
            <p:nvPr/>
          </p:nvGrpSpPr>
          <p:grpSpPr>
            <a:xfrm>
              <a:off x="-7" y="4797050"/>
              <a:ext cx="1266969" cy="226225"/>
              <a:chOff x="-7" y="167200"/>
              <a:chExt cx="1266969" cy="226225"/>
            </a:xfrm>
          </p:grpSpPr>
          <p:sp>
            <p:nvSpPr>
              <p:cNvPr id="804" name="Google Shape;804;p1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5" name="Google Shape;805;p1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06" name="Google Shape;806;p17"/>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7" name="Google Shape;807;p17"/>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08" name="Google Shape;808;p17"/>
          <p:cNvSpPr txBox="1">
            <a:spLocks noGrp="1"/>
          </p:cNvSpPr>
          <p:nvPr>
            <p:ph type="title"/>
          </p:nvPr>
        </p:nvSpPr>
        <p:spPr>
          <a:xfrm>
            <a:off x="5516826" y="1861233"/>
            <a:ext cx="2668200" cy="141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9" name="Google Shape;809;p17"/>
          <p:cNvSpPr txBox="1">
            <a:spLocks noGrp="1"/>
          </p:cNvSpPr>
          <p:nvPr>
            <p:ph type="subTitle" idx="1"/>
          </p:nvPr>
        </p:nvSpPr>
        <p:spPr>
          <a:xfrm>
            <a:off x="5516953" y="3275633"/>
            <a:ext cx="2668200" cy="144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10"/>
        <p:cNvGrpSpPr/>
        <p:nvPr/>
      </p:nvGrpSpPr>
      <p:grpSpPr>
        <a:xfrm>
          <a:off x="0" y="0"/>
          <a:ext cx="0" cy="0"/>
          <a:chOff x="0" y="0"/>
          <a:chExt cx="0" cy="0"/>
        </a:xfrm>
      </p:grpSpPr>
      <p:grpSp>
        <p:nvGrpSpPr>
          <p:cNvPr id="811" name="Google Shape;811;p18"/>
          <p:cNvGrpSpPr/>
          <p:nvPr/>
        </p:nvGrpSpPr>
        <p:grpSpPr>
          <a:xfrm flipH="1">
            <a:off x="0" y="-215799"/>
            <a:ext cx="9144000" cy="7289597"/>
            <a:chOff x="0" y="-171451"/>
            <a:chExt cx="9144000" cy="5467198"/>
          </a:xfrm>
        </p:grpSpPr>
        <p:grpSp>
          <p:nvGrpSpPr>
            <p:cNvPr id="812" name="Google Shape;812;p18"/>
            <p:cNvGrpSpPr/>
            <p:nvPr/>
          </p:nvGrpSpPr>
          <p:grpSpPr>
            <a:xfrm>
              <a:off x="0" y="135850"/>
              <a:ext cx="9144000" cy="4654700"/>
              <a:chOff x="12075" y="212050"/>
              <a:chExt cx="9144000" cy="4654700"/>
            </a:xfrm>
          </p:grpSpPr>
          <p:grpSp>
            <p:nvGrpSpPr>
              <p:cNvPr id="813" name="Google Shape;813;p18"/>
              <p:cNvGrpSpPr/>
              <p:nvPr/>
            </p:nvGrpSpPr>
            <p:grpSpPr>
              <a:xfrm>
                <a:off x="12075" y="212050"/>
                <a:ext cx="9144000" cy="1396425"/>
                <a:chOff x="12075" y="212050"/>
                <a:chExt cx="9144000" cy="1396425"/>
              </a:xfrm>
            </p:grpSpPr>
            <p:cxnSp>
              <p:nvCxnSpPr>
                <p:cNvPr id="814" name="Google Shape;814;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5" name="Google Shape;815;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6" name="Google Shape;816;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17" name="Google Shape;817;p1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18" name="Google Shape;818;p18"/>
              <p:cNvGrpSpPr/>
              <p:nvPr/>
            </p:nvGrpSpPr>
            <p:grpSpPr>
              <a:xfrm>
                <a:off x="12075" y="2073925"/>
                <a:ext cx="9144000" cy="1396425"/>
                <a:chOff x="12075" y="212050"/>
                <a:chExt cx="9144000" cy="1396425"/>
              </a:xfrm>
            </p:grpSpPr>
            <p:cxnSp>
              <p:nvCxnSpPr>
                <p:cNvPr id="819" name="Google Shape;819;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0" name="Google Shape;820;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1" name="Google Shape;821;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2" name="Google Shape;822;p18"/>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23" name="Google Shape;823;p18"/>
              <p:cNvGrpSpPr/>
              <p:nvPr/>
            </p:nvGrpSpPr>
            <p:grpSpPr>
              <a:xfrm>
                <a:off x="12075" y="3935800"/>
                <a:ext cx="9144000" cy="930950"/>
                <a:chOff x="12075" y="212050"/>
                <a:chExt cx="9144000" cy="930950"/>
              </a:xfrm>
            </p:grpSpPr>
            <p:cxnSp>
              <p:nvCxnSpPr>
                <p:cNvPr id="824" name="Google Shape;824;p18"/>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5" name="Google Shape;825;p18"/>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26" name="Google Shape;826;p18"/>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27" name="Google Shape;827;p18"/>
            <p:cNvGrpSpPr/>
            <p:nvPr/>
          </p:nvGrpSpPr>
          <p:grpSpPr>
            <a:xfrm>
              <a:off x="213575" y="-171451"/>
              <a:ext cx="8855100" cy="5467198"/>
              <a:chOff x="213575" y="-171451"/>
              <a:chExt cx="8855100" cy="5467198"/>
            </a:xfrm>
          </p:grpSpPr>
          <p:grpSp>
            <p:nvGrpSpPr>
              <p:cNvPr id="828" name="Google Shape;828;p18"/>
              <p:cNvGrpSpPr/>
              <p:nvPr/>
            </p:nvGrpSpPr>
            <p:grpSpPr>
              <a:xfrm rot="5400000">
                <a:off x="-192674" y="234798"/>
                <a:ext cx="5467198" cy="4654700"/>
                <a:chOff x="12075" y="444775"/>
                <a:chExt cx="9144000" cy="4654700"/>
              </a:xfrm>
            </p:grpSpPr>
            <p:grpSp>
              <p:nvGrpSpPr>
                <p:cNvPr id="829" name="Google Shape;829;p18"/>
                <p:cNvGrpSpPr/>
                <p:nvPr/>
              </p:nvGrpSpPr>
              <p:grpSpPr>
                <a:xfrm>
                  <a:off x="12075" y="444775"/>
                  <a:ext cx="9144000" cy="1396425"/>
                  <a:chOff x="12075" y="444775"/>
                  <a:chExt cx="9144000" cy="1396425"/>
                </a:xfrm>
              </p:grpSpPr>
              <p:cxnSp>
                <p:nvCxnSpPr>
                  <p:cNvPr id="830" name="Google Shape;830;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1" name="Google Shape;831;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2" name="Google Shape;832;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3" name="Google Shape;833;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34" name="Google Shape;834;p18"/>
                <p:cNvGrpSpPr/>
                <p:nvPr/>
              </p:nvGrpSpPr>
              <p:grpSpPr>
                <a:xfrm>
                  <a:off x="12075" y="2306650"/>
                  <a:ext cx="9144000" cy="1396425"/>
                  <a:chOff x="12075" y="444775"/>
                  <a:chExt cx="9144000" cy="1396425"/>
                </a:xfrm>
              </p:grpSpPr>
              <p:cxnSp>
                <p:nvCxnSpPr>
                  <p:cNvPr id="835" name="Google Shape;835;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6" name="Google Shape;836;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7" name="Google Shape;837;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38" name="Google Shape;838;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39" name="Google Shape;839;p18"/>
                <p:cNvGrpSpPr/>
                <p:nvPr/>
              </p:nvGrpSpPr>
              <p:grpSpPr>
                <a:xfrm>
                  <a:off x="12075" y="4168525"/>
                  <a:ext cx="9144000" cy="930950"/>
                  <a:chOff x="12075" y="444775"/>
                  <a:chExt cx="9144000" cy="930950"/>
                </a:xfrm>
              </p:grpSpPr>
              <p:cxnSp>
                <p:nvCxnSpPr>
                  <p:cNvPr id="840" name="Google Shape;840;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1" name="Google Shape;841;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2" name="Google Shape;842;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43" name="Google Shape;843;p18"/>
              <p:cNvGrpSpPr/>
              <p:nvPr/>
            </p:nvGrpSpPr>
            <p:grpSpPr>
              <a:xfrm rot="5400000">
                <a:off x="4473201" y="700273"/>
                <a:ext cx="5467198" cy="3723750"/>
                <a:chOff x="12075" y="1375725"/>
                <a:chExt cx="9144000" cy="3723750"/>
              </a:xfrm>
            </p:grpSpPr>
            <p:grpSp>
              <p:nvGrpSpPr>
                <p:cNvPr id="844" name="Google Shape;844;p18"/>
                <p:cNvGrpSpPr/>
                <p:nvPr/>
              </p:nvGrpSpPr>
              <p:grpSpPr>
                <a:xfrm>
                  <a:off x="12075" y="1375725"/>
                  <a:ext cx="9144000" cy="465475"/>
                  <a:chOff x="12075" y="1375725"/>
                  <a:chExt cx="9144000" cy="465475"/>
                </a:xfrm>
              </p:grpSpPr>
              <p:cxnSp>
                <p:nvCxnSpPr>
                  <p:cNvPr id="845" name="Google Shape;845;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6" name="Google Shape;846;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47" name="Google Shape;847;p18"/>
                <p:cNvGrpSpPr/>
                <p:nvPr/>
              </p:nvGrpSpPr>
              <p:grpSpPr>
                <a:xfrm>
                  <a:off x="12075" y="2306650"/>
                  <a:ext cx="9144000" cy="1396425"/>
                  <a:chOff x="12075" y="444775"/>
                  <a:chExt cx="9144000" cy="1396425"/>
                </a:xfrm>
              </p:grpSpPr>
              <p:cxnSp>
                <p:nvCxnSpPr>
                  <p:cNvPr id="848" name="Google Shape;848;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49" name="Google Shape;849;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0" name="Google Shape;850;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1" name="Google Shape;851;p18"/>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52" name="Google Shape;852;p18"/>
                <p:cNvGrpSpPr/>
                <p:nvPr/>
              </p:nvGrpSpPr>
              <p:grpSpPr>
                <a:xfrm>
                  <a:off x="12075" y="4168525"/>
                  <a:ext cx="9144000" cy="930950"/>
                  <a:chOff x="12075" y="444775"/>
                  <a:chExt cx="9144000" cy="930950"/>
                </a:xfrm>
              </p:grpSpPr>
              <p:cxnSp>
                <p:nvCxnSpPr>
                  <p:cNvPr id="853" name="Google Shape;853;p18"/>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4" name="Google Shape;854;p18"/>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55" name="Google Shape;855;p18"/>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856" name="Google Shape;856;p18"/>
          <p:cNvSpPr txBox="1">
            <a:spLocks noGrp="1"/>
          </p:cNvSpPr>
          <p:nvPr>
            <p:ph type="title"/>
          </p:nvPr>
        </p:nvSpPr>
        <p:spPr>
          <a:xfrm>
            <a:off x="713225" y="3264284"/>
            <a:ext cx="4472400" cy="111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57" name="Google Shape;857;p18"/>
          <p:cNvSpPr txBox="1">
            <a:spLocks noGrp="1"/>
          </p:cNvSpPr>
          <p:nvPr>
            <p:ph type="title" idx="2" hasCustomPrompt="1"/>
          </p:nvPr>
        </p:nvSpPr>
        <p:spPr>
          <a:xfrm>
            <a:off x="2208275" y="1898217"/>
            <a:ext cx="1482300" cy="10272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58" name="Google Shape;858;p18"/>
          <p:cNvSpPr txBox="1">
            <a:spLocks noGrp="1"/>
          </p:cNvSpPr>
          <p:nvPr>
            <p:ph type="subTitle" idx="1"/>
          </p:nvPr>
        </p:nvSpPr>
        <p:spPr>
          <a:xfrm>
            <a:off x="713225" y="4459784"/>
            <a:ext cx="4472400" cy="50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9" name="Google Shape;859;p18"/>
          <p:cNvGrpSpPr/>
          <p:nvPr/>
        </p:nvGrpSpPr>
        <p:grpSpPr>
          <a:xfrm flipH="1">
            <a:off x="173907" y="123331"/>
            <a:ext cx="8795602" cy="6593451"/>
            <a:chOff x="173907" y="92498"/>
            <a:chExt cx="8795602" cy="4945088"/>
          </a:xfrm>
        </p:grpSpPr>
        <p:grpSp>
          <p:nvGrpSpPr>
            <p:cNvPr id="860" name="Google Shape;860;p18"/>
            <p:cNvGrpSpPr/>
            <p:nvPr/>
          </p:nvGrpSpPr>
          <p:grpSpPr>
            <a:xfrm>
              <a:off x="8918459" y="243592"/>
              <a:ext cx="51049" cy="774142"/>
              <a:chOff x="8211712" y="2037146"/>
              <a:chExt cx="34742" cy="526950"/>
            </a:xfrm>
          </p:grpSpPr>
          <p:sp>
            <p:nvSpPr>
              <p:cNvPr id="861" name="Google Shape;861;p18"/>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2" name="Google Shape;862;p18"/>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3" name="Google Shape;863;p18"/>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4" name="Google Shape;864;p18"/>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5" name="Google Shape;865;p18"/>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6" name="Google Shape;866;p18"/>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7" name="Google Shape;867;p18"/>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68" name="Google Shape;868;p18"/>
            <p:cNvGrpSpPr/>
            <p:nvPr/>
          </p:nvGrpSpPr>
          <p:grpSpPr>
            <a:xfrm>
              <a:off x="173907" y="4750539"/>
              <a:ext cx="291257" cy="287046"/>
              <a:chOff x="5456048" y="1794743"/>
              <a:chExt cx="178248" cy="175682"/>
            </a:xfrm>
          </p:grpSpPr>
          <p:sp>
            <p:nvSpPr>
              <p:cNvPr id="869" name="Google Shape;869;p18"/>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0" name="Google Shape;870;p18"/>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71" name="Google Shape;871;p18"/>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2" name="Google Shape;872;p18"/>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45212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73"/>
        <p:cNvGrpSpPr/>
        <p:nvPr/>
      </p:nvGrpSpPr>
      <p:grpSpPr>
        <a:xfrm>
          <a:off x="0" y="0"/>
          <a:ext cx="0" cy="0"/>
          <a:chOff x="0" y="0"/>
          <a:chExt cx="0" cy="0"/>
        </a:xfrm>
      </p:grpSpPr>
      <p:grpSp>
        <p:nvGrpSpPr>
          <p:cNvPr id="874" name="Google Shape;874;p19"/>
          <p:cNvGrpSpPr/>
          <p:nvPr/>
        </p:nvGrpSpPr>
        <p:grpSpPr>
          <a:xfrm flipH="1">
            <a:off x="0" y="-215799"/>
            <a:ext cx="9144000" cy="7289597"/>
            <a:chOff x="0" y="-171451"/>
            <a:chExt cx="9144000" cy="5467198"/>
          </a:xfrm>
        </p:grpSpPr>
        <p:grpSp>
          <p:nvGrpSpPr>
            <p:cNvPr id="875" name="Google Shape;875;p19"/>
            <p:cNvGrpSpPr/>
            <p:nvPr/>
          </p:nvGrpSpPr>
          <p:grpSpPr>
            <a:xfrm>
              <a:off x="0" y="135850"/>
              <a:ext cx="9144000" cy="4654700"/>
              <a:chOff x="12075" y="212050"/>
              <a:chExt cx="9144000" cy="4654700"/>
            </a:xfrm>
          </p:grpSpPr>
          <p:grpSp>
            <p:nvGrpSpPr>
              <p:cNvPr id="876" name="Google Shape;876;p19"/>
              <p:cNvGrpSpPr/>
              <p:nvPr/>
            </p:nvGrpSpPr>
            <p:grpSpPr>
              <a:xfrm>
                <a:off x="12075" y="212050"/>
                <a:ext cx="9144000" cy="1396425"/>
                <a:chOff x="12075" y="212050"/>
                <a:chExt cx="9144000" cy="1396425"/>
              </a:xfrm>
            </p:grpSpPr>
            <p:cxnSp>
              <p:nvCxnSpPr>
                <p:cNvPr id="877" name="Google Shape;877;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78" name="Google Shape;878;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79" name="Google Shape;879;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0" name="Google Shape;880;p1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81" name="Google Shape;881;p19"/>
              <p:cNvGrpSpPr/>
              <p:nvPr/>
            </p:nvGrpSpPr>
            <p:grpSpPr>
              <a:xfrm>
                <a:off x="12075" y="2073925"/>
                <a:ext cx="9144000" cy="1396425"/>
                <a:chOff x="12075" y="212050"/>
                <a:chExt cx="9144000" cy="1396425"/>
              </a:xfrm>
            </p:grpSpPr>
            <p:cxnSp>
              <p:nvCxnSpPr>
                <p:cNvPr id="882" name="Google Shape;882;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3" name="Google Shape;883;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4" name="Google Shape;884;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5" name="Google Shape;885;p19"/>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86" name="Google Shape;886;p19"/>
              <p:cNvGrpSpPr/>
              <p:nvPr/>
            </p:nvGrpSpPr>
            <p:grpSpPr>
              <a:xfrm>
                <a:off x="12075" y="3935800"/>
                <a:ext cx="9144000" cy="930950"/>
                <a:chOff x="12075" y="212050"/>
                <a:chExt cx="9144000" cy="930950"/>
              </a:xfrm>
            </p:grpSpPr>
            <p:cxnSp>
              <p:nvCxnSpPr>
                <p:cNvPr id="887" name="Google Shape;887;p19"/>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8" name="Google Shape;888;p19"/>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89" name="Google Shape;889;p19"/>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890" name="Google Shape;890;p19"/>
            <p:cNvGrpSpPr/>
            <p:nvPr/>
          </p:nvGrpSpPr>
          <p:grpSpPr>
            <a:xfrm>
              <a:off x="213575" y="-171451"/>
              <a:ext cx="8855100" cy="5467198"/>
              <a:chOff x="213575" y="-171451"/>
              <a:chExt cx="8855100" cy="5467198"/>
            </a:xfrm>
          </p:grpSpPr>
          <p:grpSp>
            <p:nvGrpSpPr>
              <p:cNvPr id="891" name="Google Shape;891;p19"/>
              <p:cNvGrpSpPr/>
              <p:nvPr/>
            </p:nvGrpSpPr>
            <p:grpSpPr>
              <a:xfrm rot="5400000">
                <a:off x="-192674" y="234798"/>
                <a:ext cx="5467198" cy="4654700"/>
                <a:chOff x="12075" y="444775"/>
                <a:chExt cx="9144000" cy="4654700"/>
              </a:xfrm>
            </p:grpSpPr>
            <p:grpSp>
              <p:nvGrpSpPr>
                <p:cNvPr id="892" name="Google Shape;892;p19"/>
                <p:cNvGrpSpPr/>
                <p:nvPr/>
              </p:nvGrpSpPr>
              <p:grpSpPr>
                <a:xfrm>
                  <a:off x="12075" y="444775"/>
                  <a:ext cx="9144000" cy="1396425"/>
                  <a:chOff x="12075" y="444775"/>
                  <a:chExt cx="9144000" cy="1396425"/>
                </a:xfrm>
              </p:grpSpPr>
              <p:cxnSp>
                <p:nvCxnSpPr>
                  <p:cNvPr id="893" name="Google Shape;893;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4" name="Google Shape;894;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5" name="Google Shape;895;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6" name="Google Shape;896;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897" name="Google Shape;897;p19"/>
                <p:cNvGrpSpPr/>
                <p:nvPr/>
              </p:nvGrpSpPr>
              <p:grpSpPr>
                <a:xfrm>
                  <a:off x="12075" y="2306650"/>
                  <a:ext cx="9144000" cy="1396425"/>
                  <a:chOff x="12075" y="444775"/>
                  <a:chExt cx="9144000" cy="1396425"/>
                </a:xfrm>
              </p:grpSpPr>
              <p:cxnSp>
                <p:nvCxnSpPr>
                  <p:cNvPr id="898" name="Google Shape;898;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899" name="Google Shape;899;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0" name="Google Shape;900;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1" name="Google Shape;901;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02" name="Google Shape;902;p19"/>
                <p:cNvGrpSpPr/>
                <p:nvPr/>
              </p:nvGrpSpPr>
              <p:grpSpPr>
                <a:xfrm>
                  <a:off x="12075" y="4168525"/>
                  <a:ext cx="9144000" cy="930950"/>
                  <a:chOff x="12075" y="444775"/>
                  <a:chExt cx="9144000" cy="930950"/>
                </a:xfrm>
              </p:grpSpPr>
              <p:cxnSp>
                <p:nvCxnSpPr>
                  <p:cNvPr id="903" name="Google Shape;903;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4" name="Google Shape;904;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5" name="Google Shape;905;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06" name="Google Shape;906;p19"/>
              <p:cNvGrpSpPr/>
              <p:nvPr/>
            </p:nvGrpSpPr>
            <p:grpSpPr>
              <a:xfrm rot="5400000">
                <a:off x="4473201" y="700273"/>
                <a:ext cx="5467198" cy="3723750"/>
                <a:chOff x="12075" y="1375725"/>
                <a:chExt cx="9144000" cy="3723750"/>
              </a:xfrm>
            </p:grpSpPr>
            <p:grpSp>
              <p:nvGrpSpPr>
                <p:cNvPr id="907" name="Google Shape;907;p19"/>
                <p:cNvGrpSpPr/>
                <p:nvPr/>
              </p:nvGrpSpPr>
              <p:grpSpPr>
                <a:xfrm>
                  <a:off x="12075" y="1375725"/>
                  <a:ext cx="9144000" cy="465475"/>
                  <a:chOff x="12075" y="1375725"/>
                  <a:chExt cx="9144000" cy="465475"/>
                </a:xfrm>
              </p:grpSpPr>
              <p:cxnSp>
                <p:nvCxnSpPr>
                  <p:cNvPr id="908" name="Google Shape;908;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09" name="Google Shape;909;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10" name="Google Shape;910;p19"/>
                <p:cNvGrpSpPr/>
                <p:nvPr/>
              </p:nvGrpSpPr>
              <p:grpSpPr>
                <a:xfrm>
                  <a:off x="12075" y="2306650"/>
                  <a:ext cx="9144000" cy="1396425"/>
                  <a:chOff x="12075" y="444775"/>
                  <a:chExt cx="9144000" cy="1396425"/>
                </a:xfrm>
              </p:grpSpPr>
              <p:cxnSp>
                <p:nvCxnSpPr>
                  <p:cNvPr id="911" name="Google Shape;911;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2" name="Google Shape;912;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3" name="Google Shape;913;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4" name="Google Shape;914;p19"/>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15" name="Google Shape;915;p19"/>
                <p:cNvGrpSpPr/>
                <p:nvPr/>
              </p:nvGrpSpPr>
              <p:grpSpPr>
                <a:xfrm>
                  <a:off x="12075" y="4168525"/>
                  <a:ext cx="9144000" cy="930950"/>
                  <a:chOff x="12075" y="444775"/>
                  <a:chExt cx="9144000" cy="930950"/>
                </a:xfrm>
              </p:grpSpPr>
              <p:cxnSp>
                <p:nvCxnSpPr>
                  <p:cNvPr id="916" name="Google Shape;916;p19"/>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7" name="Google Shape;917;p19"/>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18" name="Google Shape;918;p19"/>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919" name="Google Shape;919;p19"/>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0" name="Google Shape;920;p19"/>
          <p:cNvSpPr txBox="1">
            <a:spLocks noGrp="1"/>
          </p:cNvSpPr>
          <p:nvPr>
            <p:ph type="subTitle" idx="1"/>
          </p:nvPr>
        </p:nvSpPr>
        <p:spPr>
          <a:xfrm>
            <a:off x="5046566" y="4380832"/>
            <a:ext cx="2500800" cy="13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1" name="Google Shape;921;p19"/>
          <p:cNvSpPr txBox="1">
            <a:spLocks noGrp="1"/>
          </p:cNvSpPr>
          <p:nvPr>
            <p:ph type="subTitle" idx="2"/>
          </p:nvPr>
        </p:nvSpPr>
        <p:spPr>
          <a:xfrm>
            <a:off x="1596634" y="4380832"/>
            <a:ext cx="2500800" cy="134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2" name="Google Shape;922;p19"/>
          <p:cNvSpPr txBox="1">
            <a:spLocks noGrp="1"/>
          </p:cNvSpPr>
          <p:nvPr>
            <p:ph type="subTitle" idx="3"/>
          </p:nvPr>
        </p:nvSpPr>
        <p:spPr>
          <a:xfrm>
            <a:off x="1596634" y="3777833"/>
            <a:ext cx="2500800" cy="60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923" name="Google Shape;923;p19"/>
          <p:cNvSpPr txBox="1">
            <a:spLocks noGrp="1"/>
          </p:cNvSpPr>
          <p:nvPr>
            <p:ph type="subTitle" idx="4"/>
          </p:nvPr>
        </p:nvSpPr>
        <p:spPr>
          <a:xfrm>
            <a:off x="5046566" y="3777833"/>
            <a:ext cx="2500800" cy="60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grpSp>
        <p:nvGrpSpPr>
          <p:cNvPr id="924" name="Google Shape;924;p19"/>
          <p:cNvGrpSpPr/>
          <p:nvPr/>
        </p:nvGrpSpPr>
        <p:grpSpPr>
          <a:xfrm>
            <a:off x="141641" y="123331"/>
            <a:ext cx="8827868" cy="6593451"/>
            <a:chOff x="141641" y="92498"/>
            <a:chExt cx="8827868" cy="4945088"/>
          </a:xfrm>
        </p:grpSpPr>
        <p:grpSp>
          <p:nvGrpSpPr>
            <p:cNvPr id="925" name="Google Shape;925;p19"/>
            <p:cNvGrpSpPr/>
            <p:nvPr/>
          </p:nvGrpSpPr>
          <p:grpSpPr>
            <a:xfrm>
              <a:off x="8918459" y="243592"/>
              <a:ext cx="51049" cy="774142"/>
              <a:chOff x="8211712" y="2037146"/>
              <a:chExt cx="34742" cy="526950"/>
            </a:xfrm>
          </p:grpSpPr>
          <p:sp>
            <p:nvSpPr>
              <p:cNvPr id="926" name="Google Shape;926;p19"/>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7" name="Google Shape;927;p19"/>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8" name="Google Shape;928;p19"/>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9" name="Google Shape;929;p19"/>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0" name="Google Shape;930;p19"/>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1" name="Google Shape;931;p19"/>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2" name="Google Shape;932;p19"/>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33" name="Google Shape;933;p19"/>
            <p:cNvGrpSpPr/>
            <p:nvPr/>
          </p:nvGrpSpPr>
          <p:grpSpPr>
            <a:xfrm>
              <a:off x="173907" y="4750539"/>
              <a:ext cx="291257" cy="287046"/>
              <a:chOff x="5456048" y="1794743"/>
              <a:chExt cx="178248" cy="175682"/>
            </a:xfrm>
          </p:grpSpPr>
          <p:sp>
            <p:nvSpPr>
              <p:cNvPr id="934" name="Google Shape;934;p19"/>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5" name="Google Shape;935;p19"/>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936" name="Google Shape;936;p19"/>
            <p:cNvSpPr/>
            <p:nvPr/>
          </p:nvSpPr>
          <p:spPr>
            <a:xfrm rot="-123321">
              <a:off x="144300" y="1131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7" name="Google Shape;937;p19"/>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38"/>
        <p:cNvGrpSpPr/>
        <p:nvPr/>
      </p:nvGrpSpPr>
      <p:grpSpPr>
        <a:xfrm>
          <a:off x="0" y="0"/>
          <a:ext cx="0" cy="0"/>
          <a:chOff x="0" y="0"/>
          <a:chExt cx="0" cy="0"/>
        </a:xfrm>
      </p:grpSpPr>
      <p:grpSp>
        <p:nvGrpSpPr>
          <p:cNvPr id="939" name="Google Shape;939;p20"/>
          <p:cNvGrpSpPr/>
          <p:nvPr/>
        </p:nvGrpSpPr>
        <p:grpSpPr>
          <a:xfrm flipH="1">
            <a:off x="0" y="-215799"/>
            <a:ext cx="9144000" cy="7289597"/>
            <a:chOff x="0" y="-171451"/>
            <a:chExt cx="9144000" cy="5467198"/>
          </a:xfrm>
        </p:grpSpPr>
        <p:grpSp>
          <p:nvGrpSpPr>
            <p:cNvPr id="940" name="Google Shape;940;p20"/>
            <p:cNvGrpSpPr/>
            <p:nvPr/>
          </p:nvGrpSpPr>
          <p:grpSpPr>
            <a:xfrm>
              <a:off x="0" y="135850"/>
              <a:ext cx="9144000" cy="4654700"/>
              <a:chOff x="12075" y="212050"/>
              <a:chExt cx="9144000" cy="4654700"/>
            </a:xfrm>
          </p:grpSpPr>
          <p:grpSp>
            <p:nvGrpSpPr>
              <p:cNvPr id="941" name="Google Shape;941;p20"/>
              <p:cNvGrpSpPr/>
              <p:nvPr/>
            </p:nvGrpSpPr>
            <p:grpSpPr>
              <a:xfrm>
                <a:off x="12075" y="212050"/>
                <a:ext cx="9144000" cy="1396425"/>
                <a:chOff x="12075" y="212050"/>
                <a:chExt cx="9144000" cy="1396425"/>
              </a:xfrm>
            </p:grpSpPr>
            <p:cxnSp>
              <p:nvCxnSpPr>
                <p:cNvPr id="942" name="Google Shape;942;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3" name="Google Shape;943;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4" name="Google Shape;944;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5" name="Google Shape;945;p20"/>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46" name="Google Shape;946;p20"/>
              <p:cNvGrpSpPr/>
              <p:nvPr/>
            </p:nvGrpSpPr>
            <p:grpSpPr>
              <a:xfrm>
                <a:off x="12075" y="2073925"/>
                <a:ext cx="9144000" cy="1396425"/>
                <a:chOff x="12075" y="212050"/>
                <a:chExt cx="9144000" cy="1396425"/>
              </a:xfrm>
            </p:grpSpPr>
            <p:cxnSp>
              <p:nvCxnSpPr>
                <p:cNvPr id="947" name="Google Shape;947;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8" name="Google Shape;948;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49" name="Google Shape;949;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0" name="Google Shape;950;p20"/>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51" name="Google Shape;951;p20"/>
              <p:cNvGrpSpPr/>
              <p:nvPr/>
            </p:nvGrpSpPr>
            <p:grpSpPr>
              <a:xfrm>
                <a:off x="12075" y="3935800"/>
                <a:ext cx="9144000" cy="930950"/>
                <a:chOff x="12075" y="212050"/>
                <a:chExt cx="9144000" cy="930950"/>
              </a:xfrm>
            </p:grpSpPr>
            <p:cxnSp>
              <p:nvCxnSpPr>
                <p:cNvPr id="952" name="Google Shape;952;p20"/>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3" name="Google Shape;953;p20"/>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4" name="Google Shape;954;p20"/>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55" name="Google Shape;955;p20"/>
            <p:cNvGrpSpPr/>
            <p:nvPr/>
          </p:nvGrpSpPr>
          <p:grpSpPr>
            <a:xfrm>
              <a:off x="213575" y="-171451"/>
              <a:ext cx="8855100" cy="5467198"/>
              <a:chOff x="213575" y="-171451"/>
              <a:chExt cx="8855100" cy="5467198"/>
            </a:xfrm>
          </p:grpSpPr>
          <p:grpSp>
            <p:nvGrpSpPr>
              <p:cNvPr id="956" name="Google Shape;956;p20"/>
              <p:cNvGrpSpPr/>
              <p:nvPr/>
            </p:nvGrpSpPr>
            <p:grpSpPr>
              <a:xfrm rot="5400000">
                <a:off x="-192674" y="234798"/>
                <a:ext cx="5467198" cy="4654700"/>
                <a:chOff x="12075" y="444775"/>
                <a:chExt cx="9144000" cy="4654700"/>
              </a:xfrm>
            </p:grpSpPr>
            <p:grpSp>
              <p:nvGrpSpPr>
                <p:cNvPr id="957" name="Google Shape;957;p20"/>
                <p:cNvGrpSpPr/>
                <p:nvPr/>
              </p:nvGrpSpPr>
              <p:grpSpPr>
                <a:xfrm>
                  <a:off x="12075" y="444775"/>
                  <a:ext cx="9144000" cy="1396425"/>
                  <a:chOff x="12075" y="444775"/>
                  <a:chExt cx="9144000" cy="1396425"/>
                </a:xfrm>
              </p:grpSpPr>
              <p:cxnSp>
                <p:nvCxnSpPr>
                  <p:cNvPr id="958" name="Google Shape;958;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59" name="Google Shape;959;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0" name="Google Shape;960;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1" name="Google Shape;961;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62" name="Google Shape;962;p20"/>
                <p:cNvGrpSpPr/>
                <p:nvPr/>
              </p:nvGrpSpPr>
              <p:grpSpPr>
                <a:xfrm>
                  <a:off x="12075" y="2306650"/>
                  <a:ext cx="9144000" cy="1396425"/>
                  <a:chOff x="12075" y="444775"/>
                  <a:chExt cx="9144000" cy="1396425"/>
                </a:xfrm>
              </p:grpSpPr>
              <p:cxnSp>
                <p:nvCxnSpPr>
                  <p:cNvPr id="963" name="Google Shape;963;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4" name="Google Shape;964;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5" name="Google Shape;965;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6" name="Google Shape;966;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67" name="Google Shape;967;p20"/>
                <p:cNvGrpSpPr/>
                <p:nvPr/>
              </p:nvGrpSpPr>
              <p:grpSpPr>
                <a:xfrm>
                  <a:off x="12075" y="4168525"/>
                  <a:ext cx="9144000" cy="930950"/>
                  <a:chOff x="12075" y="444775"/>
                  <a:chExt cx="9144000" cy="930950"/>
                </a:xfrm>
              </p:grpSpPr>
              <p:cxnSp>
                <p:nvCxnSpPr>
                  <p:cNvPr id="968" name="Google Shape;968;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69" name="Google Shape;969;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0" name="Google Shape;970;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971" name="Google Shape;971;p20"/>
              <p:cNvGrpSpPr/>
              <p:nvPr/>
            </p:nvGrpSpPr>
            <p:grpSpPr>
              <a:xfrm rot="5400000">
                <a:off x="4473201" y="700273"/>
                <a:ext cx="5467198" cy="3723750"/>
                <a:chOff x="12075" y="1375725"/>
                <a:chExt cx="9144000" cy="3723750"/>
              </a:xfrm>
            </p:grpSpPr>
            <p:grpSp>
              <p:nvGrpSpPr>
                <p:cNvPr id="972" name="Google Shape;972;p20"/>
                <p:cNvGrpSpPr/>
                <p:nvPr/>
              </p:nvGrpSpPr>
              <p:grpSpPr>
                <a:xfrm>
                  <a:off x="12075" y="1375725"/>
                  <a:ext cx="9144000" cy="465475"/>
                  <a:chOff x="12075" y="1375725"/>
                  <a:chExt cx="9144000" cy="465475"/>
                </a:xfrm>
              </p:grpSpPr>
              <p:cxnSp>
                <p:nvCxnSpPr>
                  <p:cNvPr id="973" name="Google Shape;973;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4" name="Google Shape;974;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75" name="Google Shape;975;p20"/>
                <p:cNvGrpSpPr/>
                <p:nvPr/>
              </p:nvGrpSpPr>
              <p:grpSpPr>
                <a:xfrm>
                  <a:off x="12075" y="2306650"/>
                  <a:ext cx="9144000" cy="1396425"/>
                  <a:chOff x="12075" y="444775"/>
                  <a:chExt cx="9144000" cy="1396425"/>
                </a:xfrm>
              </p:grpSpPr>
              <p:cxnSp>
                <p:nvCxnSpPr>
                  <p:cNvPr id="976" name="Google Shape;976;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7" name="Google Shape;977;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8" name="Google Shape;978;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79" name="Google Shape;979;p20"/>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980" name="Google Shape;980;p20"/>
                <p:cNvGrpSpPr/>
                <p:nvPr/>
              </p:nvGrpSpPr>
              <p:grpSpPr>
                <a:xfrm>
                  <a:off x="12075" y="4168525"/>
                  <a:ext cx="9144000" cy="930950"/>
                  <a:chOff x="12075" y="444775"/>
                  <a:chExt cx="9144000" cy="930950"/>
                </a:xfrm>
              </p:grpSpPr>
              <p:cxnSp>
                <p:nvCxnSpPr>
                  <p:cNvPr id="981" name="Google Shape;981;p20"/>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82" name="Google Shape;982;p20"/>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83" name="Google Shape;983;p20"/>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984" name="Google Shape;984;p20"/>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5" name="Google Shape;985;p20"/>
          <p:cNvSpPr txBox="1">
            <a:spLocks noGrp="1"/>
          </p:cNvSpPr>
          <p:nvPr>
            <p:ph type="subTitle" idx="1"/>
          </p:nvPr>
        </p:nvSpPr>
        <p:spPr>
          <a:xfrm>
            <a:off x="720000" y="2010400"/>
            <a:ext cx="4611600" cy="350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86" name="Google Shape;986;p20"/>
          <p:cNvGrpSpPr/>
          <p:nvPr/>
        </p:nvGrpSpPr>
        <p:grpSpPr>
          <a:xfrm>
            <a:off x="-7" y="156556"/>
            <a:ext cx="8941384" cy="6541145"/>
            <a:chOff x="-7" y="117416"/>
            <a:chExt cx="8941384" cy="4905859"/>
          </a:xfrm>
        </p:grpSpPr>
        <p:grpSp>
          <p:nvGrpSpPr>
            <p:cNvPr id="987" name="Google Shape;987;p20"/>
            <p:cNvGrpSpPr/>
            <p:nvPr/>
          </p:nvGrpSpPr>
          <p:grpSpPr>
            <a:xfrm>
              <a:off x="-7" y="4797050"/>
              <a:ext cx="1266969" cy="226225"/>
              <a:chOff x="-7" y="167200"/>
              <a:chExt cx="1266969" cy="226225"/>
            </a:xfrm>
          </p:grpSpPr>
          <p:sp>
            <p:nvSpPr>
              <p:cNvPr id="988" name="Google Shape;988;p20"/>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9" name="Google Shape;989;p20"/>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990" name="Google Shape;990;p20"/>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1" name="Google Shape;991;p20"/>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92"/>
        <p:cNvGrpSpPr/>
        <p:nvPr/>
      </p:nvGrpSpPr>
      <p:grpSpPr>
        <a:xfrm>
          <a:off x="0" y="0"/>
          <a:ext cx="0" cy="0"/>
          <a:chOff x="0" y="0"/>
          <a:chExt cx="0" cy="0"/>
        </a:xfrm>
      </p:grpSpPr>
      <p:grpSp>
        <p:nvGrpSpPr>
          <p:cNvPr id="993" name="Google Shape;993;p21"/>
          <p:cNvGrpSpPr/>
          <p:nvPr/>
        </p:nvGrpSpPr>
        <p:grpSpPr>
          <a:xfrm flipH="1">
            <a:off x="0" y="-215799"/>
            <a:ext cx="9144000" cy="7289597"/>
            <a:chOff x="0" y="-171451"/>
            <a:chExt cx="9144000" cy="5467198"/>
          </a:xfrm>
        </p:grpSpPr>
        <p:grpSp>
          <p:nvGrpSpPr>
            <p:cNvPr id="994" name="Google Shape;994;p21"/>
            <p:cNvGrpSpPr/>
            <p:nvPr/>
          </p:nvGrpSpPr>
          <p:grpSpPr>
            <a:xfrm>
              <a:off x="0" y="135850"/>
              <a:ext cx="9144000" cy="4654700"/>
              <a:chOff x="12075" y="212050"/>
              <a:chExt cx="9144000" cy="4654700"/>
            </a:xfrm>
          </p:grpSpPr>
          <p:grpSp>
            <p:nvGrpSpPr>
              <p:cNvPr id="995" name="Google Shape;995;p21"/>
              <p:cNvGrpSpPr/>
              <p:nvPr/>
            </p:nvGrpSpPr>
            <p:grpSpPr>
              <a:xfrm>
                <a:off x="12075" y="212050"/>
                <a:ext cx="9144000" cy="1396425"/>
                <a:chOff x="12075" y="212050"/>
                <a:chExt cx="9144000" cy="1396425"/>
              </a:xfrm>
            </p:grpSpPr>
            <p:cxnSp>
              <p:nvCxnSpPr>
                <p:cNvPr id="996" name="Google Shape;996;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7" name="Google Shape;997;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8" name="Google Shape;998;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999" name="Google Shape;999;p2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0" name="Google Shape;1000;p21"/>
              <p:cNvGrpSpPr/>
              <p:nvPr/>
            </p:nvGrpSpPr>
            <p:grpSpPr>
              <a:xfrm>
                <a:off x="12075" y="2073925"/>
                <a:ext cx="9144000" cy="1396425"/>
                <a:chOff x="12075" y="212050"/>
                <a:chExt cx="9144000" cy="1396425"/>
              </a:xfrm>
            </p:grpSpPr>
            <p:cxnSp>
              <p:nvCxnSpPr>
                <p:cNvPr id="1001" name="Google Shape;1001;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2" name="Google Shape;1002;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3" name="Google Shape;1003;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4" name="Google Shape;1004;p21"/>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05" name="Google Shape;1005;p21"/>
              <p:cNvGrpSpPr/>
              <p:nvPr/>
            </p:nvGrpSpPr>
            <p:grpSpPr>
              <a:xfrm>
                <a:off x="12075" y="3935800"/>
                <a:ext cx="9144000" cy="930950"/>
                <a:chOff x="12075" y="212050"/>
                <a:chExt cx="9144000" cy="930950"/>
              </a:xfrm>
            </p:grpSpPr>
            <p:cxnSp>
              <p:nvCxnSpPr>
                <p:cNvPr id="1006" name="Google Shape;1006;p21"/>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7" name="Google Shape;1007;p21"/>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08" name="Google Shape;1008;p21"/>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09" name="Google Shape;1009;p21"/>
            <p:cNvGrpSpPr/>
            <p:nvPr/>
          </p:nvGrpSpPr>
          <p:grpSpPr>
            <a:xfrm>
              <a:off x="213575" y="-171451"/>
              <a:ext cx="8855100" cy="5467198"/>
              <a:chOff x="213575" y="-171451"/>
              <a:chExt cx="8855100" cy="5467198"/>
            </a:xfrm>
          </p:grpSpPr>
          <p:grpSp>
            <p:nvGrpSpPr>
              <p:cNvPr id="1010" name="Google Shape;1010;p21"/>
              <p:cNvGrpSpPr/>
              <p:nvPr/>
            </p:nvGrpSpPr>
            <p:grpSpPr>
              <a:xfrm rot="5400000">
                <a:off x="-192674" y="234798"/>
                <a:ext cx="5467198" cy="4654700"/>
                <a:chOff x="12075" y="444775"/>
                <a:chExt cx="9144000" cy="4654700"/>
              </a:xfrm>
            </p:grpSpPr>
            <p:grpSp>
              <p:nvGrpSpPr>
                <p:cNvPr id="1011" name="Google Shape;1011;p21"/>
                <p:cNvGrpSpPr/>
                <p:nvPr/>
              </p:nvGrpSpPr>
              <p:grpSpPr>
                <a:xfrm>
                  <a:off x="12075" y="444775"/>
                  <a:ext cx="9144000" cy="1396425"/>
                  <a:chOff x="12075" y="444775"/>
                  <a:chExt cx="9144000" cy="1396425"/>
                </a:xfrm>
              </p:grpSpPr>
              <p:cxnSp>
                <p:nvCxnSpPr>
                  <p:cNvPr id="1012" name="Google Shape;1012;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3" name="Google Shape;1013;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4" name="Google Shape;1014;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5" name="Google Shape;1015;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16" name="Google Shape;1016;p21"/>
                <p:cNvGrpSpPr/>
                <p:nvPr/>
              </p:nvGrpSpPr>
              <p:grpSpPr>
                <a:xfrm>
                  <a:off x="12075" y="2306650"/>
                  <a:ext cx="9144000" cy="1396425"/>
                  <a:chOff x="12075" y="444775"/>
                  <a:chExt cx="9144000" cy="1396425"/>
                </a:xfrm>
              </p:grpSpPr>
              <p:cxnSp>
                <p:nvCxnSpPr>
                  <p:cNvPr id="1017" name="Google Shape;1017;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8" name="Google Shape;1018;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19" name="Google Shape;1019;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0" name="Google Shape;1020;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21" name="Google Shape;1021;p21"/>
                <p:cNvGrpSpPr/>
                <p:nvPr/>
              </p:nvGrpSpPr>
              <p:grpSpPr>
                <a:xfrm>
                  <a:off x="12075" y="4168525"/>
                  <a:ext cx="9144000" cy="930950"/>
                  <a:chOff x="12075" y="444775"/>
                  <a:chExt cx="9144000" cy="930950"/>
                </a:xfrm>
              </p:grpSpPr>
              <p:cxnSp>
                <p:nvCxnSpPr>
                  <p:cNvPr id="1022" name="Google Shape;1022;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3" name="Google Shape;1023;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4" name="Google Shape;1024;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25" name="Google Shape;1025;p21"/>
              <p:cNvGrpSpPr/>
              <p:nvPr/>
            </p:nvGrpSpPr>
            <p:grpSpPr>
              <a:xfrm rot="5400000">
                <a:off x="4473201" y="700273"/>
                <a:ext cx="5467198" cy="3723750"/>
                <a:chOff x="12075" y="1375725"/>
                <a:chExt cx="9144000" cy="3723750"/>
              </a:xfrm>
            </p:grpSpPr>
            <p:grpSp>
              <p:nvGrpSpPr>
                <p:cNvPr id="1026" name="Google Shape;1026;p21"/>
                <p:cNvGrpSpPr/>
                <p:nvPr/>
              </p:nvGrpSpPr>
              <p:grpSpPr>
                <a:xfrm>
                  <a:off x="12075" y="1375725"/>
                  <a:ext cx="9144000" cy="465475"/>
                  <a:chOff x="12075" y="1375725"/>
                  <a:chExt cx="9144000" cy="465475"/>
                </a:xfrm>
              </p:grpSpPr>
              <p:cxnSp>
                <p:nvCxnSpPr>
                  <p:cNvPr id="1027" name="Google Shape;1027;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28" name="Google Shape;1028;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29" name="Google Shape;1029;p21"/>
                <p:cNvGrpSpPr/>
                <p:nvPr/>
              </p:nvGrpSpPr>
              <p:grpSpPr>
                <a:xfrm>
                  <a:off x="12075" y="2306650"/>
                  <a:ext cx="9144000" cy="1396425"/>
                  <a:chOff x="12075" y="444775"/>
                  <a:chExt cx="9144000" cy="1396425"/>
                </a:xfrm>
              </p:grpSpPr>
              <p:cxnSp>
                <p:nvCxnSpPr>
                  <p:cNvPr id="1030" name="Google Shape;1030;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1" name="Google Shape;1031;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2" name="Google Shape;1032;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3" name="Google Shape;1033;p21"/>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34" name="Google Shape;1034;p21"/>
                <p:cNvGrpSpPr/>
                <p:nvPr/>
              </p:nvGrpSpPr>
              <p:grpSpPr>
                <a:xfrm>
                  <a:off x="12075" y="4168525"/>
                  <a:ext cx="9144000" cy="930950"/>
                  <a:chOff x="12075" y="444775"/>
                  <a:chExt cx="9144000" cy="930950"/>
                </a:xfrm>
              </p:grpSpPr>
              <p:cxnSp>
                <p:nvCxnSpPr>
                  <p:cNvPr id="1035" name="Google Shape;1035;p21"/>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6" name="Google Shape;1036;p21"/>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37" name="Google Shape;1037;p21"/>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038" name="Google Shape;1038;p21"/>
          <p:cNvGrpSpPr/>
          <p:nvPr/>
        </p:nvGrpSpPr>
        <p:grpSpPr>
          <a:xfrm>
            <a:off x="-7" y="156556"/>
            <a:ext cx="8941384" cy="6541145"/>
            <a:chOff x="-7" y="117416"/>
            <a:chExt cx="8941384" cy="4905859"/>
          </a:xfrm>
        </p:grpSpPr>
        <p:grpSp>
          <p:nvGrpSpPr>
            <p:cNvPr id="1039" name="Google Shape;1039;p21"/>
            <p:cNvGrpSpPr/>
            <p:nvPr/>
          </p:nvGrpSpPr>
          <p:grpSpPr>
            <a:xfrm>
              <a:off x="-7" y="4797050"/>
              <a:ext cx="1266969" cy="226225"/>
              <a:chOff x="-7" y="167200"/>
              <a:chExt cx="1266969" cy="226225"/>
            </a:xfrm>
          </p:grpSpPr>
          <p:sp>
            <p:nvSpPr>
              <p:cNvPr id="1040" name="Google Shape;1040;p21"/>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1" name="Google Shape;1041;p21"/>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42" name="Google Shape;1042;p21"/>
            <p:cNvSpPr/>
            <p:nvPr/>
          </p:nvSpPr>
          <p:spPr>
            <a:xfrm>
              <a:off x="8608176" y="4514350"/>
              <a:ext cx="333201" cy="333048"/>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3" name="Google Shape;1043;p21"/>
            <p:cNvSpPr/>
            <p:nvPr/>
          </p:nvSpPr>
          <p:spPr>
            <a:xfrm>
              <a:off x="1861082" y="117416"/>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44" name="Google Shape;1044;p21"/>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5" name="Google Shape;1045;p21"/>
          <p:cNvSpPr txBox="1">
            <a:spLocks noGrp="1"/>
          </p:cNvSpPr>
          <p:nvPr>
            <p:ph type="subTitle" idx="1"/>
          </p:nvPr>
        </p:nvSpPr>
        <p:spPr>
          <a:xfrm>
            <a:off x="937625" y="4620699"/>
            <a:ext cx="21753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6" name="Google Shape;1046;p21"/>
          <p:cNvSpPr txBox="1">
            <a:spLocks noGrp="1"/>
          </p:cNvSpPr>
          <p:nvPr>
            <p:ph type="subTitle" idx="2"/>
          </p:nvPr>
        </p:nvSpPr>
        <p:spPr>
          <a:xfrm>
            <a:off x="3484350" y="4620699"/>
            <a:ext cx="21753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7" name="Google Shape;1047;p21"/>
          <p:cNvSpPr txBox="1">
            <a:spLocks noGrp="1"/>
          </p:cNvSpPr>
          <p:nvPr>
            <p:ph type="subTitle" idx="3"/>
          </p:nvPr>
        </p:nvSpPr>
        <p:spPr>
          <a:xfrm>
            <a:off x="6031075" y="4620699"/>
            <a:ext cx="21753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1"/>
          <p:cNvSpPr txBox="1">
            <a:spLocks noGrp="1"/>
          </p:cNvSpPr>
          <p:nvPr>
            <p:ph type="subTitle" idx="4"/>
          </p:nvPr>
        </p:nvSpPr>
        <p:spPr>
          <a:xfrm>
            <a:off x="937625" y="3934135"/>
            <a:ext cx="2175300" cy="6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049" name="Google Shape;1049;p21"/>
          <p:cNvSpPr txBox="1">
            <a:spLocks noGrp="1"/>
          </p:cNvSpPr>
          <p:nvPr>
            <p:ph type="subTitle" idx="5"/>
          </p:nvPr>
        </p:nvSpPr>
        <p:spPr>
          <a:xfrm>
            <a:off x="3484350" y="3934135"/>
            <a:ext cx="2175300" cy="6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050" name="Google Shape;1050;p21"/>
          <p:cNvSpPr txBox="1">
            <a:spLocks noGrp="1"/>
          </p:cNvSpPr>
          <p:nvPr>
            <p:ph type="subTitle" idx="6"/>
          </p:nvPr>
        </p:nvSpPr>
        <p:spPr>
          <a:xfrm>
            <a:off x="6031075" y="3934135"/>
            <a:ext cx="2175300" cy="68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51"/>
        <p:cNvGrpSpPr/>
        <p:nvPr/>
      </p:nvGrpSpPr>
      <p:grpSpPr>
        <a:xfrm>
          <a:off x="0" y="0"/>
          <a:ext cx="0" cy="0"/>
          <a:chOff x="0" y="0"/>
          <a:chExt cx="0" cy="0"/>
        </a:xfrm>
      </p:grpSpPr>
      <p:grpSp>
        <p:nvGrpSpPr>
          <p:cNvPr id="1052" name="Google Shape;1052;p22"/>
          <p:cNvGrpSpPr/>
          <p:nvPr/>
        </p:nvGrpSpPr>
        <p:grpSpPr>
          <a:xfrm flipH="1">
            <a:off x="0" y="-215799"/>
            <a:ext cx="9144000" cy="7289597"/>
            <a:chOff x="0" y="-171451"/>
            <a:chExt cx="9144000" cy="5467198"/>
          </a:xfrm>
        </p:grpSpPr>
        <p:grpSp>
          <p:nvGrpSpPr>
            <p:cNvPr id="1053" name="Google Shape;1053;p22"/>
            <p:cNvGrpSpPr/>
            <p:nvPr/>
          </p:nvGrpSpPr>
          <p:grpSpPr>
            <a:xfrm>
              <a:off x="0" y="135850"/>
              <a:ext cx="9144000" cy="4654700"/>
              <a:chOff x="12075" y="212050"/>
              <a:chExt cx="9144000" cy="4654700"/>
            </a:xfrm>
          </p:grpSpPr>
          <p:grpSp>
            <p:nvGrpSpPr>
              <p:cNvPr id="1054" name="Google Shape;1054;p22"/>
              <p:cNvGrpSpPr/>
              <p:nvPr/>
            </p:nvGrpSpPr>
            <p:grpSpPr>
              <a:xfrm>
                <a:off x="12075" y="212050"/>
                <a:ext cx="9144000" cy="1396425"/>
                <a:chOff x="12075" y="212050"/>
                <a:chExt cx="9144000" cy="1396425"/>
              </a:xfrm>
            </p:grpSpPr>
            <p:cxnSp>
              <p:nvCxnSpPr>
                <p:cNvPr id="1055" name="Google Shape;1055;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6" name="Google Shape;1056;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7" name="Google Shape;1057;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58" name="Google Shape;1058;p2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59" name="Google Shape;1059;p22"/>
              <p:cNvGrpSpPr/>
              <p:nvPr/>
            </p:nvGrpSpPr>
            <p:grpSpPr>
              <a:xfrm>
                <a:off x="12075" y="2073925"/>
                <a:ext cx="9144000" cy="1396425"/>
                <a:chOff x="12075" y="212050"/>
                <a:chExt cx="9144000" cy="1396425"/>
              </a:xfrm>
            </p:grpSpPr>
            <p:cxnSp>
              <p:nvCxnSpPr>
                <p:cNvPr id="1060" name="Google Shape;1060;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1" name="Google Shape;1061;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2" name="Google Shape;1062;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3" name="Google Shape;1063;p22"/>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64" name="Google Shape;1064;p22"/>
              <p:cNvGrpSpPr/>
              <p:nvPr/>
            </p:nvGrpSpPr>
            <p:grpSpPr>
              <a:xfrm>
                <a:off x="12075" y="3935800"/>
                <a:ext cx="9144000" cy="930950"/>
                <a:chOff x="12075" y="212050"/>
                <a:chExt cx="9144000" cy="930950"/>
              </a:xfrm>
            </p:grpSpPr>
            <p:cxnSp>
              <p:nvCxnSpPr>
                <p:cNvPr id="1065" name="Google Shape;1065;p22"/>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6" name="Google Shape;1066;p22"/>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67" name="Google Shape;1067;p22"/>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68" name="Google Shape;1068;p22"/>
            <p:cNvGrpSpPr/>
            <p:nvPr/>
          </p:nvGrpSpPr>
          <p:grpSpPr>
            <a:xfrm>
              <a:off x="213575" y="-171451"/>
              <a:ext cx="8855100" cy="5467198"/>
              <a:chOff x="213575" y="-171451"/>
              <a:chExt cx="8855100" cy="5467198"/>
            </a:xfrm>
          </p:grpSpPr>
          <p:grpSp>
            <p:nvGrpSpPr>
              <p:cNvPr id="1069" name="Google Shape;1069;p22"/>
              <p:cNvGrpSpPr/>
              <p:nvPr/>
            </p:nvGrpSpPr>
            <p:grpSpPr>
              <a:xfrm rot="5400000">
                <a:off x="-192674" y="234798"/>
                <a:ext cx="5467198" cy="4654700"/>
                <a:chOff x="12075" y="444775"/>
                <a:chExt cx="9144000" cy="4654700"/>
              </a:xfrm>
            </p:grpSpPr>
            <p:grpSp>
              <p:nvGrpSpPr>
                <p:cNvPr id="1070" name="Google Shape;1070;p22"/>
                <p:cNvGrpSpPr/>
                <p:nvPr/>
              </p:nvGrpSpPr>
              <p:grpSpPr>
                <a:xfrm>
                  <a:off x="12075" y="444775"/>
                  <a:ext cx="9144000" cy="1396425"/>
                  <a:chOff x="12075" y="444775"/>
                  <a:chExt cx="9144000" cy="1396425"/>
                </a:xfrm>
              </p:grpSpPr>
              <p:cxnSp>
                <p:nvCxnSpPr>
                  <p:cNvPr id="1071" name="Google Shape;1071;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2" name="Google Shape;1072;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3" name="Google Shape;1073;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4" name="Google Shape;1074;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75" name="Google Shape;1075;p22"/>
                <p:cNvGrpSpPr/>
                <p:nvPr/>
              </p:nvGrpSpPr>
              <p:grpSpPr>
                <a:xfrm>
                  <a:off x="12075" y="2306650"/>
                  <a:ext cx="9144000" cy="1396425"/>
                  <a:chOff x="12075" y="444775"/>
                  <a:chExt cx="9144000" cy="1396425"/>
                </a:xfrm>
              </p:grpSpPr>
              <p:cxnSp>
                <p:nvCxnSpPr>
                  <p:cNvPr id="1076" name="Google Shape;1076;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7" name="Google Shape;1077;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8" name="Google Shape;1078;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79" name="Google Shape;1079;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80" name="Google Shape;1080;p22"/>
                <p:cNvGrpSpPr/>
                <p:nvPr/>
              </p:nvGrpSpPr>
              <p:grpSpPr>
                <a:xfrm>
                  <a:off x="12075" y="4168525"/>
                  <a:ext cx="9144000" cy="930950"/>
                  <a:chOff x="12075" y="444775"/>
                  <a:chExt cx="9144000" cy="930950"/>
                </a:xfrm>
              </p:grpSpPr>
              <p:cxnSp>
                <p:nvCxnSpPr>
                  <p:cNvPr id="1081" name="Google Shape;1081;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2" name="Google Shape;1082;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3" name="Google Shape;1083;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084" name="Google Shape;1084;p22"/>
              <p:cNvGrpSpPr/>
              <p:nvPr/>
            </p:nvGrpSpPr>
            <p:grpSpPr>
              <a:xfrm rot="5400000">
                <a:off x="4473201" y="700273"/>
                <a:ext cx="5467198" cy="3723750"/>
                <a:chOff x="12075" y="1375725"/>
                <a:chExt cx="9144000" cy="3723750"/>
              </a:xfrm>
            </p:grpSpPr>
            <p:grpSp>
              <p:nvGrpSpPr>
                <p:cNvPr id="1085" name="Google Shape;1085;p22"/>
                <p:cNvGrpSpPr/>
                <p:nvPr/>
              </p:nvGrpSpPr>
              <p:grpSpPr>
                <a:xfrm>
                  <a:off x="12075" y="1375725"/>
                  <a:ext cx="9144000" cy="465475"/>
                  <a:chOff x="12075" y="1375725"/>
                  <a:chExt cx="9144000" cy="465475"/>
                </a:xfrm>
              </p:grpSpPr>
              <p:cxnSp>
                <p:nvCxnSpPr>
                  <p:cNvPr id="1086" name="Google Shape;1086;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87" name="Google Shape;1087;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88" name="Google Shape;1088;p22"/>
                <p:cNvGrpSpPr/>
                <p:nvPr/>
              </p:nvGrpSpPr>
              <p:grpSpPr>
                <a:xfrm>
                  <a:off x="12075" y="2306650"/>
                  <a:ext cx="9144000" cy="1396425"/>
                  <a:chOff x="12075" y="444775"/>
                  <a:chExt cx="9144000" cy="1396425"/>
                </a:xfrm>
              </p:grpSpPr>
              <p:cxnSp>
                <p:nvCxnSpPr>
                  <p:cNvPr id="1089" name="Google Shape;1089;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0" name="Google Shape;1090;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1" name="Google Shape;1091;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2" name="Google Shape;1092;p22"/>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093" name="Google Shape;1093;p22"/>
                <p:cNvGrpSpPr/>
                <p:nvPr/>
              </p:nvGrpSpPr>
              <p:grpSpPr>
                <a:xfrm>
                  <a:off x="12075" y="4168525"/>
                  <a:ext cx="9144000" cy="930950"/>
                  <a:chOff x="12075" y="444775"/>
                  <a:chExt cx="9144000" cy="930950"/>
                </a:xfrm>
              </p:grpSpPr>
              <p:cxnSp>
                <p:nvCxnSpPr>
                  <p:cNvPr id="1094" name="Google Shape;1094;p22"/>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5" name="Google Shape;1095;p22"/>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096" name="Google Shape;1096;p22"/>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097" name="Google Shape;1097;p22"/>
          <p:cNvGrpSpPr/>
          <p:nvPr/>
        </p:nvGrpSpPr>
        <p:grpSpPr>
          <a:xfrm flipH="1">
            <a:off x="173907" y="123331"/>
            <a:ext cx="8795602" cy="6593451"/>
            <a:chOff x="173907" y="92498"/>
            <a:chExt cx="8795602" cy="4945088"/>
          </a:xfrm>
        </p:grpSpPr>
        <p:grpSp>
          <p:nvGrpSpPr>
            <p:cNvPr id="1098" name="Google Shape;1098;p22"/>
            <p:cNvGrpSpPr/>
            <p:nvPr/>
          </p:nvGrpSpPr>
          <p:grpSpPr>
            <a:xfrm>
              <a:off x="8918459" y="243592"/>
              <a:ext cx="51049" cy="774142"/>
              <a:chOff x="8211712" y="2037146"/>
              <a:chExt cx="34742" cy="526950"/>
            </a:xfrm>
          </p:grpSpPr>
          <p:sp>
            <p:nvSpPr>
              <p:cNvPr id="1099" name="Google Shape;1099;p22"/>
              <p:cNvSpPr/>
              <p:nvPr/>
            </p:nvSpPr>
            <p:spPr>
              <a:xfrm>
                <a:off x="8211712" y="2037146"/>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0" name="Google Shape;1100;p22"/>
              <p:cNvSpPr/>
              <p:nvPr/>
            </p:nvSpPr>
            <p:spPr>
              <a:xfrm>
                <a:off x="8211712" y="2116302"/>
                <a:ext cx="34742" cy="54481"/>
              </a:xfrm>
              <a:custGeom>
                <a:avLst/>
                <a:gdLst/>
                <a:ahLst/>
                <a:cxnLst/>
                <a:rect l="l" t="t" r="r" b="b"/>
                <a:pathLst>
                  <a:path w="352" h="552" extrusionOk="0">
                    <a:moveTo>
                      <a:pt x="1" y="0"/>
                    </a:moveTo>
                    <a:lnTo>
                      <a:pt x="1" y="552"/>
                    </a:lnTo>
                    <a:lnTo>
                      <a:pt x="352" y="552"/>
                    </a:lnTo>
                    <a:lnTo>
                      <a:pt x="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1" name="Google Shape;1101;p22"/>
              <p:cNvSpPr/>
              <p:nvPr/>
            </p:nvSpPr>
            <p:spPr>
              <a:xfrm>
                <a:off x="8211712" y="2195458"/>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2" name="Google Shape;1102;p22"/>
              <p:cNvSpPr/>
              <p:nvPr/>
            </p:nvSpPr>
            <p:spPr>
              <a:xfrm>
                <a:off x="8211712" y="2274614"/>
                <a:ext cx="34742" cy="54481"/>
              </a:xfrm>
              <a:custGeom>
                <a:avLst/>
                <a:gdLst/>
                <a:ahLst/>
                <a:cxnLst/>
                <a:rect l="l" t="t" r="r" b="b"/>
                <a:pathLst>
                  <a:path w="352" h="552" extrusionOk="0">
                    <a:moveTo>
                      <a:pt x="1" y="1"/>
                    </a:moveTo>
                    <a:lnTo>
                      <a:pt x="1" y="552"/>
                    </a:lnTo>
                    <a:lnTo>
                      <a:pt x="352" y="552"/>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3" name="Google Shape;1103;p22"/>
              <p:cNvSpPr/>
              <p:nvPr/>
            </p:nvSpPr>
            <p:spPr>
              <a:xfrm>
                <a:off x="8211712" y="2353770"/>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4" name="Google Shape;1104;p22"/>
              <p:cNvSpPr/>
              <p:nvPr/>
            </p:nvSpPr>
            <p:spPr>
              <a:xfrm>
                <a:off x="8211712" y="2432927"/>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5" name="Google Shape;1105;p22"/>
              <p:cNvSpPr/>
              <p:nvPr/>
            </p:nvSpPr>
            <p:spPr>
              <a:xfrm>
                <a:off x="8211712" y="2512083"/>
                <a:ext cx="34742" cy="52014"/>
              </a:xfrm>
              <a:custGeom>
                <a:avLst/>
                <a:gdLst/>
                <a:ahLst/>
                <a:cxnLst/>
                <a:rect l="l" t="t" r="r" b="b"/>
                <a:pathLst>
                  <a:path w="352" h="527" extrusionOk="0">
                    <a:moveTo>
                      <a:pt x="1" y="1"/>
                    </a:moveTo>
                    <a:lnTo>
                      <a:pt x="1" y="527"/>
                    </a:lnTo>
                    <a:lnTo>
                      <a:pt x="352" y="527"/>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06" name="Google Shape;1106;p22"/>
            <p:cNvGrpSpPr/>
            <p:nvPr/>
          </p:nvGrpSpPr>
          <p:grpSpPr>
            <a:xfrm>
              <a:off x="173907" y="4750539"/>
              <a:ext cx="291257" cy="287046"/>
              <a:chOff x="5456048" y="1794743"/>
              <a:chExt cx="178248" cy="175682"/>
            </a:xfrm>
          </p:grpSpPr>
          <p:sp>
            <p:nvSpPr>
              <p:cNvPr id="1107" name="Google Shape;1107;p22"/>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08" name="Google Shape;1108;p22"/>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09" name="Google Shape;1109;p22"/>
            <p:cNvSpPr/>
            <p:nvPr/>
          </p:nvSpPr>
          <p:spPr>
            <a:xfrm rot="-123321">
              <a:off x="7897400" y="4768750"/>
              <a:ext cx="1018402" cy="166548"/>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0" name="Google Shape;1110;p22"/>
            <p:cNvSpPr/>
            <p:nvPr/>
          </p:nvSpPr>
          <p:spPr>
            <a:xfrm>
              <a:off x="8639763" y="92498"/>
              <a:ext cx="207956" cy="207857"/>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111" name="Google Shape;1111;p22"/>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2" name="Google Shape;1112;p22"/>
          <p:cNvSpPr txBox="1">
            <a:spLocks noGrp="1"/>
          </p:cNvSpPr>
          <p:nvPr>
            <p:ph type="subTitle" idx="1"/>
          </p:nvPr>
        </p:nvSpPr>
        <p:spPr>
          <a:xfrm>
            <a:off x="719999" y="3371600"/>
            <a:ext cx="21513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3" name="Google Shape;1113;p22"/>
          <p:cNvSpPr txBox="1">
            <a:spLocks noGrp="1"/>
          </p:cNvSpPr>
          <p:nvPr>
            <p:ph type="subTitle" idx="2"/>
          </p:nvPr>
        </p:nvSpPr>
        <p:spPr>
          <a:xfrm>
            <a:off x="4421773" y="3371600"/>
            <a:ext cx="21513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4" name="Google Shape;1114;p22"/>
          <p:cNvSpPr txBox="1">
            <a:spLocks noGrp="1"/>
          </p:cNvSpPr>
          <p:nvPr>
            <p:ph type="subTitle" idx="3"/>
          </p:nvPr>
        </p:nvSpPr>
        <p:spPr>
          <a:xfrm>
            <a:off x="2570886" y="5251467"/>
            <a:ext cx="21513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5" name="Google Shape;1115;p22"/>
          <p:cNvSpPr txBox="1">
            <a:spLocks noGrp="1"/>
          </p:cNvSpPr>
          <p:nvPr>
            <p:ph type="subTitle" idx="4"/>
          </p:nvPr>
        </p:nvSpPr>
        <p:spPr>
          <a:xfrm>
            <a:off x="6272660" y="5251467"/>
            <a:ext cx="2151300" cy="88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6" name="Google Shape;1116;p22"/>
          <p:cNvSpPr txBox="1">
            <a:spLocks noGrp="1"/>
          </p:cNvSpPr>
          <p:nvPr>
            <p:ph type="subTitle" idx="5"/>
          </p:nvPr>
        </p:nvSpPr>
        <p:spPr>
          <a:xfrm>
            <a:off x="720000" y="2875551"/>
            <a:ext cx="21513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17" name="Google Shape;1117;p22"/>
          <p:cNvSpPr txBox="1">
            <a:spLocks noGrp="1"/>
          </p:cNvSpPr>
          <p:nvPr>
            <p:ph type="subTitle" idx="6"/>
          </p:nvPr>
        </p:nvSpPr>
        <p:spPr>
          <a:xfrm>
            <a:off x="2570886" y="4755467"/>
            <a:ext cx="21513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18" name="Google Shape;1118;p22"/>
          <p:cNvSpPr txBox="1">
            <a:spLocks noGrp="1"/>
          </p:cNvSpPr>
          <p:nvPr>
            <p:ph type="subTitle" idx="7"/>
          </p:nvPr>
        </p:nvSpPr>
        <p:spPr>
          <a:xfrm>
            <a:off x="4421773" y="2875551"/>
            <a:ext cx="21513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19" name="Google Shape;1119;p22"/>
          <p:cNvSpPr txBox="1">
            <a:spLocks noGrp="1"/>
          </p:cNvSpPr>
          <p:nvPr>
            <p:ph type="subTitle" idx="8"/>
          </p:nvPr>
        </p:nvSpPr>
        <p:spPr>
          <a:xfrm>
            <a:off x="6272660" y="4755467"/>
            <a:ext cx="2151300" cy="6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20"/>
        <p:cNvGrpSpPr/>
        <p:nvPr/>
      </p:nvGrpSpPr>
      <p:grpSpPr>
        <a:xfrm>
          <a:off x="0" y="0"/>
          <a:ext cx="0" cy="0"/>
          <a:chOff x="0" y="0"/>
          <a:chExt cx="0" cy="0"/>
        </a:xfrm>
      </p:grpSpPr>
      <p:grpSp>
        <p:nvGrpSpPr>
          <p:cNvPr id="1121" name="Google Shape;1121;p23"/>
          <p:cNvGrpSpPr/>
          <p:nvPr/>
        </p:nvGrpSpPr>
        <p:grpSpPr>
          <a:xfrm flipH="1">
            <a:off x="0" y="-215799"/>
            <a:ext cx="9144000" cy="7289597"/>
            <a:chOff x="0" y="-171451"/>
            <a:chExt cx="9144000" cy="5467198"/>
          </a:xfrm>
        </p:grpSpPr>
        <p:grpSp>
          <p:nvGrpSpPr>
            <p:cNvPr id="1122" name="Google Shape;1122;p23"/>
            <p:cNvGrpSpPr/>
            <p:nvPr/>
          </p:nvGrpSpPr>
          <p:grpSpPr>
            <a:xfrm>
              <a:off x="0" y="135850"/>
              <a:ext cx="9144000" cy="4654700"/>
              <a:chOff x="12075" y="212050"/>
              <a:chExt cx="9144000" cy="4654700"/>
            </a:xfrm>
          </p:grpSpPr>
          <p:grpSp>
            <p:nvGrpSpPr>
              <p:cNvPr id="1123" name="Google Shape;1123;p23"/>
              <p:cNvGrpSpPr/>
              <p:nvPr/>
            </p:nvGrpSpPr>
            <p:grpSpPr>
              <a:xfrm>
                <a:off x="12075" y="212050"/>
                <a:ext cx="9144000" cy="1396425"/>
                <a:chOff x="12075" y="212050"/>
                <a:chExt cx="9144000" cy="1396425"/>
              </a:xfrm>
            </p:grpSpPr>
            <p:cxnSp>
              <p:nvCxnSpPr>
                <p:cNvPr id="1124" name="Google Shape;1124;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5" name="Google Shape;1125;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6" name="Google Shape;1126;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27" name="Google Shape;1127;p2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28" name="Google Shape;1128;p23"/>
              <p:cNvGrpSpPr/>
              <p:nvPr/>
            </p:nvGrpSpPr>
            <p:grpSpPr>
              <a:xfrm>
                <a:off x="12075" y="2073925"/>
                <a:ext cx="9144000" cy="1396425"/>
                <a:chOff x="12075" y="212050"/>
                <a:chExt cx="9144000" cy="1396425"/>
              </a:xfrm>
            </p:grpSpPr>
            <p:cxnSp>
              <p:nvCxnSpPr>
                <p:cNvPr id="1129" name="Google Shape;1129;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0" name="Google Shape;1130;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1" name="Google Shape;1131;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2" name="Google Shape;1132;p23"/>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33" name="Google Shape;1133;p23"/>
              <p:cNvGrpSpPr/>
              <p:nvPr/>
            </p:nvGrpSpPr>
            <p:grpSpPr>
              <a:xfrm>
                <a:off x="12075" y="3935800"/>
                <a:ext cx="9144000" cy="930950"/>
                <a:chOff x="12075" y="212050"/>
                <a:chExt cx="9144000" cy="930950"/>
              </a:xfrm>
            </p:grpSpPr>
            <p:cxnSp>
              <p:nvCxnSpPr>
                <p:cNvPr id="1134" name="Google Shape;1134;p23"/>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5" name="Google Shape;1135;p23"/>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36" name="Google Shape;1136;p23"/>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137" name="Google Shape;1137;p23"/>
            <p:cNvGrpSpPr/>
            <p:nvPr/>
          </p:nvGrpSpPr>
          <p:grpSpPr>
            <a:xfrm>
              <a:off x="213575" y="-171451"/>
              <a:ext cx="8855100" cy="5467198"/>
              <a:chOff x="213575" y="-171451"/>
              <a:chExt cx="8855100" cy="5467198"/>
            </a:xfrm>
          </p:grpSpPr>
          <p:grpSp>
            <p:nvGrpSpPr>
              <p:cNvPr id="1138" name="Google Shape;1138;p23"/>
              <p:cNvGrpSpPr/>
              <p:nvPr/>
            </p:nvGrpSpPr>
            <p:grpSpPr>
              <a:xfrm rot="5400000">
                <a:off x="-192674" y="234798"/>
                <a:ext cx="5467198" cy="4654700"/>
                <a:chOff x="12075" y="444775"/>
                <a:chExt cx="9144000" cy="4654700"/>
              </a:xfrm>
            </p:grpSpPr>
            <p:grpSp>
              <p:nvGrpSpPr>
                <p:cNvPr id="1139" name="Google Shape;1139;p23"/>
                <p:cNvGrpSpPr/>
                <p:nvPr/>
              </p:nvGrpSpPr>
              <p:grpSpPr>
                <a:xfrm>
                  <a:off x="12075" y="444775"/>
                  <a:ext cx="9144000" cy="1396425"/>
                  <a:chOff x="12075" y="444775"/>
                  <a:chExt cx="9144000" cy="1396425"/>
                </a:xfrm>
              </p:grpSpPr>
              <p:cxnSp>
                <p:nvCxnSpPr>
                  <p:cNvPr id="1140" name="Google Shape;1140;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1" name="Google Shape;1141;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2" name="Google Shape;1142;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3" name="Google Shape;1143;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44" name="Google Shape;1144;p23"/>
                <p:cNvGrpSpPr/>
                <p:nvPr/>
              </p:nvGrpSpPr>
              <p:grpSpPr>
                <a:xfrm>
                  <a:off x="12075" y="2306650"/>
                  <a:ext cx="9144000" cy="1396425"/>
                  <a:chOff x="12075" y="444775"/>
                  <a:chExt cx="9144000" cy="1396425"/>
                </a:xfrm>
              </p:grpSpPr>
              <p:cxnSp>
                <p:nvCxnSpPr>
                  <p:cNvPr id="1145" name="Google Shape;1145;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6" name="Google Shape;1146;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7" name="Google Shape;1147;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48" name="Google Shape;1148;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49" name="Google Shape;1149;p23"/>
                <p:cNvGrpSpPr/>
                <p:nvPr/>
              </p:nvGrpSpPr>
              <p:grpSpPr>
                <a:xfrm>
                  <a:off x="12075" y="4168525"/>
                  <a:ext cx="9144000" cy="930950"/>
                  <a:chOff x="12075" y="444775"/>
                  <a:chExt cx="9144000" cy="930950"/>
                </a:xfrm>
              </p:grpSpPr>
              <p:cxnSp>
                <p:nvCxnSpPr>
                  <p:cNvPr id="1150" name="Google Shape;1150;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1" name="Google Shape;1151;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2" name="Google Shape;1152;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153" name="Google Shape;1153;p23"/>
              <p:cNvGrpSpPr/>
              <p:nvPr/>
            </p:nvGrpSpPr>
            <p:grpSpPr>
              <a:xfrm rot="5400000">
                <a:off x="4473201" y="700273"/>
                <a:ext cx="5467198" cy="3723750"/>
                <a:chOff x="12075" y="1375725"/>
                <a:chExt cx="9144000" cy="3723750"/>
              </a:xfrm>
            </p:grpSpPr>
            <p:grpSp>
              <p:nvGrpSpPr>
                <p:cNvPr id="1154" name="Google Shape;1154;p23"/>
                <p:cNvGrpSpPr/>
                <p:nvPr/>
              </p:nvGrpSpPr>
              <p:grpSpPr>
                <a:xfrm>
                  <a:off x="12075" y="1375725"/>
                  <a:ext cx="9144000" cy="465475"/>
                  <a:chOff x="12075" y="1375725"/>
                  <a:chExt cx="9144000" cy="465475"/>
                </a:xfrm>
              </p:grpSpPr>
              <p:cxnSp>
                <p:nvCxnSpPr>
                  <p:cNvPr id="1155" name="Google Shape;1155;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6" name="Google Shape;1156;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57" name="Google Shape;1157;p23"/>
                <p:cNvGrpSpPr/>
                <p:nvPr/>
              </p:nvGrpSpPr>
              <p:grpSpPr>
                <a:xfrm>
                  <a:off x="12075" y="2306650"/>
                  <a:ext cx="9144000" cy="1396425"/>
                  <a:chOff x="12075" y="444775"/>
                  <a:chExt cx="9144000" cy="1396425"/>
                </a:xfrm>
              </p:grpSpPr>
              <p:cxnSp>
                <p:nvCxnSpPr>
                  <p:cNvPr id="1158" name="Google Shape;1158;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59" name="Google Shape;1159;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0" name="Google Shape;1160;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1" name="Google Shape;1161;p23"/>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62" name="Google Shape;1162;p23"/>
                <p:cNvGrpSpPr/>
                <p:nvPr/>
              </p:nvGrpSpPr>
              <p:grpSpPr>
                <a:xfrm>
                  <a:off x="12075" y="4168525"/>
                  <a:ext cx="9144000" cy="930950"/>
                  <a:chOff x="12075" y="444775"/>
                  <a:chExt cx="9144000" cy="930950"/>
                </a:xfrm>
              </p:grpSpPr>
              <p:cxnSp>
                <p:nvCxnSpPr>
                  <p:cNvPr id="1163" name="Google Shape;1163;p23"/>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4" name="Google Shape;1164;p23"/>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65" name="Google Shape;1165;p23"/>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166" name="Google Shape;1166;p23"/>
          <p:cNvGrpSpPr/>
          <p:nvPr/>
        </p:nvGrpSpPr>
        <p:grpSpPr>
          <a:xfrm>
            <a:off x="-7" y="222933"/>
            <a:ext cx="8952587" cy="6489563"/>
            <a:chOff x="-7" y="167200"/>
            <a:chExt cx="8952587" cy="4867172"/>
          </a:xfrm>
        </p:grpSpPr>
        <p:grpSp>
          <p:nvGrpSpPr>
            <p:cNvPr id="1167" name="Google Shape;1167;p23"/>
            <p:cNvGrpSpPr/>
            <p:nvPr/>
          </p:nvGrpSpPr>
          <p:grpSpPr>
            <a:xfrm>
              <a:off x="297807" y="4643609"/>
              <a:ext cx="8654773" cy="390763"/>
              <a:chOff x="297807" y="4643609"/>
              <a:chExt cx="8654773" cy="390763"/>
            </a:xfrm>
          </p:grpSpPr>
          <p:sp>
            <p:nvSpPr>
              <p:cNvPr id="1168" name="Google Shape;1168;p23"/>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9" name="Google Shape;1169;p23"/>
              <p:cNvSpPr/>
              <p:nvPr/>
            </p:nvSpPr>
            <p:spPr>
              <a:xfrm>
                <a:off x="297807" y="4820393"/>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70" name="Google Shape;1170;p23"/>
            <p:cNvGrpSpPr/>
            <p:nvPr/>
          </p:nvGrpSpPr>
          <p:grpSpPr>
            <a:xfrm>
              <a:off x="-7" y="167200"/>
              <a:ext cx="1266969" cy="226225"/>
              <a:chOff x="-7" y="167200"/>
              <a:chExt cx="1266969" cy="226225"/>
            </a:xfrm>
          </p:grpSpPr>
          <p:sp>
            <p:nvSpPr>
              <p:cNvPr id="1171" name="Google Shape;1171;p23"/>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2" name="Google Shape;1172;p23"/>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173" name="Google Shape;1173;p23"/>
          <p:cNvSpPr txBox="1">
            <a:spLocks noGrp="1"/>
          </p:cNvSpPr>
          <p:nvPr>
            <p:ph type="title"/>
          </p:nvPr>
        </p:nvSpPr>
        <p:spPr>
          <a:xfrm>
            <a:off x="720000" y="593367"/>
            <a:ext cx="770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4" name="Google Shape;1174;p23"/>
          <p:cNvSpPr txBox="1">
            <a:spLocks noGrp="1"/>
          </p:cNvSpPr>
          <p:nvPr>
            <p:ph type="subTitle" idx="1"/>
          </p:nvPr>
        </p:nvSpPr>
        <p:spPr>
          <a:xfrm>
            <a:off x="1108627" y="2996733"/>
            <a:ext cx="1986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5" name="Google Shape;1175;p23"/>
          <p:cNvSpPr txBox="1">
            <a:spLocks noGrp="1"/>
          </p:cNvSpPr>
          <p:nvPr>
            <p:ph type="subTitle" idx="2"/>
          </p:nvPr>
        </p:nvSpPr>
        <p:spPr>
          <a:xfrm>
            <a:off x="3579000" y="2996733"/>
            <a:ext cx="1986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6" name="Google Shape;1176;p23"/>
          <p:cNvSpPr txBox="1">
            <a:spLocks noGrp="1"/>
          </p:cNvSpPr>
          <p:nvPr>
            <p:ph type="subTitle" idx="3"/>
          </p:nvPr>
        </p:nvSpPr>
        <p:spPr>
          <a:xfrm>
            <a:off x="1108627" y="5291467"/>
            <a:ext cx="1986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7" name="Google Shape;1177;p23"/>
          <p:cNvSpPr txBox="1">
            <a:spLocks noGrp="1"/>
          </p:cNvSpPr>
          <p:nvPr>
            <p:ph type="subTitle" idx="4"/>
          </p:nvPr>
        </p:nvSpPr>
        <p:spPr>
          <a:xfrm>
            <a:off x="3579000" y="5291467"/>
            <a:ext cx="1986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8" name="Google Shape;1178;p23"/>
          <p:cNvSpPr txBox="1">
            <a:spLocks noGrp="1"/>
          </p:cNvSpPr>
          <p:nvPr>
            <p:ph type="subTitle" idx="5"/>
          </p:nvPr>
        </p:nvSpPr>
        <p:spPr>
          <a:xfrm>
            <a:off x="6049373" y="2996733"/>
            <a:ext cx="1986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9" name="Google Shape;1179;p23"/>
          <p:cNvSpPr txBox="1">
            <a:spLocks noGrp="1"/>
          </p:cNvSpPr>
          <p:nvPr>
            <p:ph type="subTitle" idx="6"/>
          </p:nvPr>
        </p:nvSpPr>
        <p:spPr>
          <a:xfrm>
            <a:off x="6049373" y="5291467"/>
            <a:ext cx="19860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0" name="Google Shape;1180;p23"/>
          <p:cNvSpPr txBox="1">
            <a:spLocks noGrp="1"/>
          </p:cNvSpPr>
          <p:nvPr>
            <p:ph type="subTitle" idx="7"/>
          </p:nvPr>
        </p:nvSpPr>
        <p:spPr>
          <a:xfrm>
            <a:off x="1109527" y="2537533"/>
            <a:ext cx="19842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1" name="Google Shape;1181;p23"/>
          <p:cNvSpPr txBox="1">
            <a:spLocks noGrp="1"/>
          </p:cNvSpPr>
          <p:nvPr>
            <p:ph type="subTitle" idx="8"/>
          </p:nvPr>
        </p:nvSpPr>
        <p:spPr>
          <a:xfrm>
            <a:off x="3579900" y="2537533"/>
            <a:ext cx="19842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2" name="Google Shape;1182;p23"/>
          <p:cNvSpPr txBox="1">
            <a:spLocks noGrp="1"/>
          </p:cNvSpPr>
          <p:nvPr>
            <p:ph type="subTitle" idx="9"/>
          </p:nvPr>
        </p:nvSpPr>
        <p:spPr>
          <a:xfrm>
            <a:off x="6050273" y="2537533"/>
            <a:ext cx="19842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3" name="Google Shape;1183;p23"/>
          <p:cNvSpPr txBox="1">
            <a:spLocks noGrp="1"/>
          </p:cNvSpPr>
          <p:nvPr>
            <p:ph type="subTitle" idx="13"/>
          </p:nvPr>
        </p:nvSpPr>
        <p:spPr>
          <a:xfrm>
            <a:off x="1109527" y="4832267"/>
            <a:ext cx="19842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4" name="Google Shape;1184;p23"/>
          <p:cNvSpPr txBox="1">
            <a:spLocks noGrp="1"/>
          </p:cNvSpPr>
          <p:nvPr>
            <p:ph type="subTitle" idx="14"/>
          </p:nvPr>
        </p:nvSpPr>
        <p:spPr>
          <a:xfrm>
            <a:off x="3579900" y="4832267"/>
            <a:ext cx="19842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
        <p:nvSpPr>
          <p:cNvPr id="1185" name="Google Shape;1185;p23"/>
          <p:cNvSpPr txBox="1">
            <a:spLocks noGrp="1"/>
          </p:cNvSpPr>
          <p:nvPr>
            <p:ph type="subTitle" idx="15"/>
          </p:nvPr>
        </p:nvSpPr>
        <p:spPr>
          <a:xfrm>
            <a:off x="6050273" y="4832267"/>
            <a:ext cx="1984200" cy="68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arlow Semi Condensed"/>
              <a:buNone/>
              <a:defRPr sz="2400" b="1">
                <a:solidFill>
                  <a:schemeClr val="dk1"/>
                </a:solidFill>
                <a:latin typeface="Barlow Semi Condensed"/>
                <a:ea typeface="Barlow Semi Condensed"/>
                <a:cs typeface="Barlow Semi Condensed"/>
                <a:sym typeface="Barlow Semi Condensed"/>
              </a:defRPr>
            </a:lvl1pPr>
            <a:lvl2pPr lvl="1"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2pPr>
            <a:lvl3pPr lvl="2"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3pPr>
            <a:lvl4pPr lvl="3"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4pPr>
            <a:lvl5pPr lvl="4"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5pPr>
            <a:lvl6pPr lvl="5"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6pPr>
            <a:lvl7pPr lvl="6"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7pPr>
            <a:lvl8pPr lvl="7"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8pPr>
            <a:lvl9pPr lvl="8" algn="ctr" rtl="0">
              <a:lnSpc>
                <a:spcPct val="100000"/>
              </a:lnSpc>
              <a:spcBef>
                <a:spcPts val="0"/>
              </a:spcBef>
              <a:spcAft>
                <a:spcPts val="0"/>
              </a:spcAft>
              <a:buSzPts val="2400"/>
              <a:buFont typeface="Barlow Semi Condensed"/>
              <a:buNone/>
              <a:defRPr sz="2400" b="1">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86"/>
        <p:cNvGrpSpPr/>
        <p:nvPr/>
      </p:nvGrpSpPr>
      <p:grpSpPr>
        <a:xfrm>
          <a:off x="0" y="0"/>
          <a:ext cx="0" cy="0"/>
          <a:chOff x="0" y="0"/>
          <a:chExt cx="0" cy="0"/>
        </a:xfrm>
      </p:grpSpPr>
      <p:grpSp>
        <p:nvGrpSpPr>
          <p:cNvPr id="1187" name="Google Shape;1187;p24"/>
          <p:cNvGrpSpPr/>
          <p:nvPr/>
        </p:nvGrpSpPr>
        <p:grpSpPr>
          <a:xfrm flipH="1">
            <a:off x="0" y="-215799"/>
            <a:ext cx="9144000" cy="7289597"/>
            <a:chOff x="0" y="-171451"/>
            <a:chExt cx="9144000" cy="5467198"/>
          </a:xfrm>
        </p:grpSpPr>
        <p:grpSp>
          <p:nvGrpSpPr>
            <p:cNvPr id="1188" name="Google Shape;1188;p24"/>
            <p:cNvGrpSpPr/>
            <p:nvPr/>
          </p:nvGrpSpPr>
          <p:grpSpPr>
            <a:xfrm>
              <a:off x="0" y="135850"/>
              <a:ext cx="9144000" cy="4654700"/>
              <a:chOff x="12075" y="212050"/>
              <a:chExt cx="9144000" cy="4654700"/>
            </a:xfrm>
          </p:grpSpPr>
          <p:grpSp>
            <p:nvGrpSpPr>
              <p:cNvPr id="1189" name="Google Shape;1189;p24"/>
              <p:cNvGrpSpPr/>
              <p:nvPr/>
            </p:nvGrpSpPr>
            <p:grpSpPr>
              <a:xfrm>
                <a:off x="12075" y="212050"/>
                <a:ext cx="9144000" cy="1396425"/>
                <a:chOff x="12075" y="212050"/>
                <a:chExt cx="9144000" cy="1396425"/>
              </a:xfrm>
            </p:grpSpPr>
            <p:cxnSp>
              <p:nvCxnSpPr>
                <p:cNvPr id="1190" name="Google Shape;1190;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1" name="Google Shape;1191;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2" name="Google Shape;1192;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3" name="Google Shape;1193;p2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94" name="Google Shape;1194;p24"/>
              <p:cNvGrpSpPr/>
              <p:nvPr/>
            </p:nvGrpSpPr>
            <p:grpSpPr>
              <a:xfrm>
                <a:off x="12075" y="2073925"/>
                <a:ext cx="9144000" cy="1396425"/>
                <a:chOff x="12075" y="212050"/>
                <a:chExt cx="9144000" cy="1396425"/>
              </a:xfrm>
            </p:grpSpPr>
            <p:cxnSp>
              <p:nvCxnSpPr>
                <p:cNvPr id="1195" name="Google Shape;1195;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6" name="Google Shape;1196;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7" name="Google Shape;1197;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198" name="Google Shape;1198;p24"/>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199" name="Google Shape;1199;p24"/>
              <p:cNvGrpSpPr/>
              <p:nvPr/>
            </p:nvGrpSpPr>
            <p:grpSpPr>
              <a:xfrm>
                <a:off x="12075" y="3935800"/>
                <a:ext cx="9144000" cy="930950"/>
                <a:chOff x="12075" y="212050"/>
                <a:chExt cx="9144000" cy="930950"/>
              </a:xfrm>
            </p:grpSpPr>
            <p:cxnSp>
              <p:nvCxnSpPr>
                <p:cNvPr id="1200" name="Google Shape;1200;p24"/>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1" name="Google Shape;1201;p24"/>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2" name="Google Shape;1202;p24"/>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03" name="Google Shape;1203;p24"/>
            <p:cNvGrpSpPr/>
            <p:nvPr/>
          </p:nvGrpSpPr>
          <p:grpSpPr>
            <a:xfrm>
              <a:off x="213575" y="-171451"/>
              <a:ext cx="8855100" cy="5467198"/>
              <a:chOff x="213575" y="-171451"/>
              <a:chExt cx="8855100" cy="5467198"/>
            </a:xfrm>
          </p:grpSpPr>
          <p:grpSp>
            <p:nvGrpSpPr>
              <p:cNvPr id="1204" name="Google Shape;1204;p24"/>
              <p:cNvGrpSpPr/>
              <p:nvPr/>
            </p:nvGrpSpPr>
            <p:grpSpPr>
              <a:xfrm rot="5400000">
                <a:off x="-192674" y="234798"/>
                <a:ext cx="5467198" cy="4654700"/>
                <a:chOff x="12075" y="444775"/>
                <a:chExt cx="9144000" cy="4654700"/>
              </a:xfrm>
            </p:grpSpPr>
            <p:grpSp>
              <p:nvGrpSpPr>
                <p:cNvPr id="1205" name="Google Shape;1205;p24"/>
                <p:cNvGrpSpPr/>
                <p:nvPr/>
              </p:nvGrpSpPr>
              <p:grpSpPr>
                <a:xfrm>
                  <a:off x="12075" y="444775"/>
                  <a:ext cx="9144000" cy="1396425"/>
                  <a:chOff x="12075" y="444775"/>
                  <a:chExt cx="9144000" cy="1396425"/>
                </a:xfrm>
              </p:grpSpPr>
              <p:cxnSp>
                <p:nvCxnSpPr>
                  <p:cNvPr id="1206" name="Google Shape;1206;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7" name="Google Shape;1207;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8" name="Google Shape;1208;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09" name="Google Shape;1209;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10" name="Google Shape;1210;p24"/>
                <p:cNvGrpSpPr/>
                <p:nvPr/>
              </p:nvGrpSpPr>
              <p:grpSpPr>
                <a:xfrm>
                  <a:off x="12075" y="2306650"/>
                  <a:ext cx="9144000" cy="1396425"/>
                  <a:chOff x="12075" y="444775"/>
                  <a:chExt cx="9144000" cy="1396425"/>
                </a:xfrm>
              </p:grpSpPr>
              <p:cxnSp>
                <p:nvCxnSpPr>
                  <p:cNvPr id="1211" name="Google Shape;1211;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2" name="Google Shape;1212;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3" name="Google Shape;1213;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4" name="Google Shape;1214;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15" name="Google Shape;1215;p24"/>
                <p:cNvGrpSpPr/>
                <p:nvPr/>
              </p:nvGrpSpPr>
              <p:grpSpPr>
                <a:xfrm>
                  <a:off x="12075" y="4168525"/>
                  <a:ext cx="9144000" cy="930950"/>
                  <a:chOff x="12075" y="444775"/>
                  <a:chExt cx="9144000" cy="930950"/>
                </a:xfrm>
              </p:grpSpPr>
              <p:cxnSp>
                <p:nvCxnSpPr>
                  <p:cNvPr id="1216" name="Google Shape;1216;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7" name="Google Shape;1217;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18" name="Google Shape;1218;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19" name="Google Shape;1219;p24"/>
              <p:cNvGrpSpPr/>
              <p:nvPr/>
            </p:nvGrpSpPr>
            <p:grpSpPr>
              <a:xfrm rot="5400000">
                <a:off x="4473201" y="700273"/>
                <a:ext cx="5467198" cy="3723750"/>
                <a:chOff x="12075" y="1375725"/>
                <a:chExt cx="9144000" cy="3723750"/>
              </a:xfrm>
            </p:grpSpPr>
            <p:grpSp>
              <p:nvGrpSpPr>
                <p:cNvPr id="1220" name="Google Shape;1220;p24"/>
                <p:cNvGrpSpPr/>
                <p:nvPr/>
              </p:nvGrpSpPr>
              <p:grpSpPr>
                <a:xfrm>
                  <a:off x="12075" y="1375725"/>
                  <a:ext cx="9144000" cy="465475"/>
                  <a:chOff x="12075" y="1375725"/>
                  <a:chExt cx="9144000" cy="465475"/>
                </a:xfrm>
              </p:grpSpPr>
              <p:cxnSp>
                <p:nvCxnSpPr>
                  <p:cNvPr id="1221" name="Google Shape;1221;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2" name="Google Shape;1222;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23" name="Google Shape;1223;p24"/>
                <p:cNvGrpSpPr/>
                <p:nvPr/>
              </p:nvGrpSpPr>
              <p:grpSpPr>
                <a:xfrm>
                  <a:off x="12075" y="2306650"/>
                  <a:ext cx="9144000" cy="1396425"/>
                  <a:chOff x="12075" y="444775"/>
                  <a:chExt cx="9144000" cy="1396425"/>
                </a:xfrm>
              </p:grpSpPr>
              <p:cxnSp>
                <p:nvCxnSpPr>
                  <p:cNvPr id="1224" name="Google Shape;1224;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5" name="Google Shape;1225;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6" name="Google Shape;1226;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27" name="Google Shape;1227;p24"/>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28" name="Google Shape;1228;p24"/>
                <p:cNvGrpSpPr/>
                <p:nvPr/>
              </p:nvGrpSpPr>
              <p:grpSpPr>
                <a:xfrm>
                  <a:off x="12075" y="4168525"/>
                  <a:ext cx="9144000" cy="930950"/>
                  <a:chOff x="12075" y="444775"/>
                  <a:chExt cx="9144000" cy="930950"/>
                </a:xfrm>
              </p:grpSpPr>
              <p:cxnSp>
                <p:nvCxnSpPr>
                  <p:cNvPr id="1229" name="Google Shape;1229;p24"/>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30" name="Google Shape;1230;p24"/>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31" name="Google Shape;1231;p24"/>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
        <p:nvSpPr>
          <p:cNvPr id="1232" name="Google Shape;1232;p24"/>
          <p:cNvSpPr txBox="1">
            <a:spLocks noGrp="1"/>
          </p:cNvSpPr>
          <p:nvPr>
            <p:ph type="title" hasCustomPrompt="1"/>
          </p:nvPr>
        </p:nvSpPr>
        <p:spPr>
          <a:xfrm>
            <a:off x="4125350" y="719333"/>
            <a:ext cx="4087800" cy="10252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4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1233" name="Google Shape;1233;p24"/>
          <p:cNvSpPr txBox="1">
            <a:spLocks noGrp="1"/>
          </p:cNvSpPr>
          <p:nvPr>
            <p:ph type="subTitle" idx="1"/>
          </p:nvPr>
        </p:nvSpPr>
        <p:spPr>
          <a:xfrm>
            <a:off x="4159414" y="1637900"/>
            <a:ext cx="4087800" cy="625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234" name="Google Shape;1234;p24"/>
          <p:cNvSpPr txBox="1">
            <a:spLocks noGrp="1"/>
          </p:cNvSpPr>
          <p:nvPr>
            <p:ph type="title" idx="2" hasCustomPrompt="1"/>
          </p:nvPr>
        </p:nvSpPr>
        <p:spPr>
          <a:xfrm>
            <a:off x="4159414" y="2656933"/>
            <a:ext cx="4087800" cy="10252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4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1235" name="Google Shape;1235;p24"/>
          <p:cNvSpPr txBox="1">
            <a:spLocks noGrp="1"/>
          </p:cNvSpPr>
          <p:nvPr>
            <p:ph type="subTitle" idx="3"/>
          </p:nvPr>
        </p:nvSpPr>
        <p:spPr>
          <a:xfrm>
            <a:off x="4159414" y="3575487"/>
            <a:ext cx="4087800" cy="625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236" name="Google Shape;1236;p24"/>
          <p:cNvSpPr txBox="1">
            <a:spLocks noGrp="1"/>
          </p:cNvSpPr>
          <p:nvPr>
            <p:ph type="title" idx="4" hasCustomPrompt="1"/>
          </p:nvPr>
        </p:nvSpPr>
        <p:spPr>
          <a:xfrm>
            <a:off x="4159414" y="4594499"/>
            <a:ext cx="4087800" cy="1025200"/>
          </a:xfrm>
          <a:prstGeom prst="rect">
            <a:avLst/>
          </a:prstGeom>
          <a:noFill/>
        </p:spPr>
        <p:txBody>
          <a:bodyPr spcFirstLastPara="1" wrap="square" lIns="91425" tIns="91425" rIns="91425" bIns="91425" anchor="b" anchorCtr="0">
            <a:noAutofit/>
          </a:bodyPr>
          <a:lstStyle>
            <a:lvl1pPr lvl="0" algn="l" rtl="0">
              <a:spcBef>
                <a:spcPts val="0"/>
              </a:spcBef>
              <a:spcAft>
                <a:spcPts val="0"/>
              </a:spcAft>
              <a:buSzPts val="6000"/>
              <a:buNone/>
              <a:defRPr sz="45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1237" name="Google Shape;1237;p24"/>
          <p:cNvSpPr txBox="1">
            <a:spLocks noGrp="1"/>
          </p:cNvSpPr>
          <p:nvPr>
            <p:ph type="subTitle" idx="5"/>
          </p:nvPr>
        </p:nvSpPr>
        <p:spPr>
          <a:xfrm>
            <a:off x="4159414" y="5513067"/>
            <a:ext cx="4087800" cy="625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1238" name="Google Shape;1238;p24"/>
          <p:cNvGrpSpPr/>
          <p:nvPr/>
        </p:nvGrpSpPr>
        <p:grpSpPr>
          <a:xfrm>
            <a:off x="-7" y="222934"/>
            <a:ext cx="8952584" cy="6539781"/>
            <a:chOff x="-7" y="167200"/>
            <a:chExt cx="8952584" cy="4904836"/>
          </a:xfrm>
        </p:grpSpPr>
        <p:grpSp>
          <p:nvGrpSpPr>
            <p:cNvPr id="1239" name="Google Shape;1239;p24"/>
            <p:cNvGrpSpPr/>
            <p:nvPr/>
          </p:nvGrpSpPr>
          <p:grpSpPr>
            <a:xfrm>
              <a:off x="-7" y="167200"/>
              <a:ext cx="8952584" cy="4746443"/>
              <a:chOff x="-7" y="167200"/>
              <a:chExt cx="8952584" cy="4746443"/>
            </a:xfrm>
          </p:grpSpPr>
          <p:grpSp>
            <p:nvGrpSpPr>
              <p:cNvPr id="1240" name="Google Shape;1240;p24"/>
              <p:cNvGrpSpPr/>
              <p:nvPr/>
            </p:nvGrpSpPr>
            <p:grpSpPr>
              <a:xfrm>
                <a:off x="-7" y="167200"/>
                <a:ext cx="1266969" cy="226225"/>
                <a:chOff x="-7" y="167200"/>
                <a:chExt cx="1266969" cy="226225"/>
              </a:xfrm>
            </p:grpSpPr>
            <p:sp>
              <p:nvSpPr>
                <p:cNvPr id="1241" name="Google Shape;1241;p24"/>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2" name="Google Shape;1242;p24"/>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43" name="Google Shape;1243;p24"/>
              <p:cNvGrpSpPr/>
              <p:nvPr/>
            </p:nvGrpSpPr>
            <p:grpSpPr>
              <a:xfrm>
                <a:off x="7519182" y="245168"/>
                <a:ext cx="1433395" cy="4668474"/>
                <a:chOff x="7519182" y="245168"/>
                <a:chExt cx="1433395" cy="4668474"/>
              </a:xfrm>
            </p:grpSpPr>
            <p:sp>
              <p:nvSpPr>
                <p:cNvPr id="1244" name="Google Shape;1244;p24"/>
                <p:cNvSpPr/>
                <p:nvPr/>
              </p:nvSpPr>
              <p:spPr>
                <a:xfrm>
                  <a:off x="8593476" y="4554701"/>
                  <a:ext cx="359101" cy="358941"/>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5" name="Google Shape;1245;p24"/>
                <p:cNvSpPr/>
                <p:nvPr/>
              </p:nvSpPr>
              <p:spPr>
                <a:xfrm>
                  <a:off x="7519182" y="24516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1246" name="Google Shape;1246;p24"/>
            <p:cNvGrpSpPr/>
            <p:nvPr/>
          </p:nvGrpSpPr>
          <p:grpSpPr>
            <a:xfrm flipH="1">
              <a:off x="8195652" y="4784989"/>
              <a:ext cx="291257" cy="287046"/>
              <a:chOff x="5456048" y="1794743"/>
              <a:chExt cx="178248" cy="175682"/>
            </a:xfrm>
          </p:grpSpPr>
          <p:sp>
            <p:nvSpPr>
              <p:cNvPr id="1247" name="Google Shape;1247;p24"/>
              <p:cNvSpPr/>
              <p:nvPr/>
            </p:nvSpPr>
            <p:spPr>
              <a:xfrm>
                <a:off x="5456048" y="1794743"/>
                <a:ext cx="178248" cy="175682"/>
              </a:xfrm>
              <a:custGeom>
                <a:avLst/>
                <a:gdLst/>
                <a:ahLst/>
                <a:cxnLst/>
                <a:rect l="l" t="t" r="r" b="b"/>
                <a:pathLst>
                  <a:path w="1806" h="1780" extrusionOk="0">
                    <a:moveTo>
                      <a:pt x="277" y="0"/>
                    </a:moveTo>
                    <a:lnTo>
                      <a:pt x="1" y="276"/>
                    </a:lnTo>
                    <a:lnTo>
                      <a:pt x="1530" y="1780"/>
                    </a:lnTo>
                    <a:lnTo>
                      <a:pt x="1805" y="1504"/>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8" name="Google Shape;1248;p24"/>
              <p:cNvSpPr/>
              <p:nvPr/>
            </p:nvSpPr>
            <p:spPr>
              <a:xfrm>
                <a:off x="5456048" y="1794743"/>
                <a:ext cx="178248" cy="175682"/>
              </a:xfrm>
              <a:custGeom>
                <a:avLst/>
                <a:gdLst/>
                <a:ahLst/>
                <a:cxnLst/>
                <a:rect l="l" t="t" r="r" b="b"/>
                <a:pathLst>
                  <a:path w="1806" h="1780" extrusionOk="0">
                    <a:moveTo>
                      <a:pt x="1505" y="0"/>
                    </a:moveTo>
                    <a:lnTo>
                      <a:pt x="1" y="1504"/>
                    </a:lnTo>
                    <a:lnTo>
                      <a:pt x="302" y="1780"/>
                    </a:lnTo>
                    <a:lnTo>
                      <a:pt x="1805" y="276"/>
                    </a:lnTo>
                    <a:lnTo>
                      <a:pt x="1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49"/>
        <p:cNvGrpSpPr/>
        <p:nvPr/>
      </p:nvGrpSpPr>
      <p:grpSpPr>
        <a:xfrm>
          <a:off x="0" y="0"/>
          <a:ext cx="0" cy="0"/>
          <a:chOff x="0" y="0"/>
          <a:chExt cx="0" cy="0"/>
        </a:xfrm>
      </p:grpSpPr>
      <p:grpSp>
        <p:nvGrpSpPr>
          <p:cNvPr id="1250" name="Google Shape;1250;p25"/>
          <p:cNvGrpSpPr/>
          <p:nvPr/>
        </p:nvGrpSpPr>
        <p:grpSpPr>
          <a:xfrm flipH="1">
            <a:off x="0" y="-215799"/>
            <a:ext cx="9144000" cy="7289597"/>
            <a:chOff x="0" y="-171451"/>
            <a:chExt cx="9144000" cy="5467198"/>
          </a:xfrm>
        </p:grpSpPr>
        <p:grpSp>
          <p:nvGrpSpPr>
            <p:cNvPr id="1251" name="Google Shape;1251;p25"/>
            <p:cNvGrpSpPr/>
            <p:nvPr/>
          </p:nvGrpSpPr>
          <p:grpSpPr>
            <a:xfrm>
              <a:off x="0" y="135850"/>
              <a:ext cx="9144000" cy="4654700"/>
              <a:chOff x="12075" y="212050"/>
              <a:chExt cx="9144000" cy="4654700"/>
            </a:xfrm>
          </p:grpSpPr>
          <p:grpSp>
            <p:nvGrpSpPr>
              <p:cNvPr id="1252" name="Google Shape;1252;p25"/>
              <p:cNvGrpSpPr/>
              <p:nvPr/>
            </p:nvGrpSpPr>
            <p:grpSpPr>
              <a:xfrm>
                <a:off x="12075" y="212050"/>
                <a:ext cx="9144000" cy="1396425"/>
                <a:chOff x="12075" y="212050"/>
                <a:chExt cx="9144000" cy="1396425"/>
              </a:xfrm>
            </p:grpSpPr>
            <p:cxnSp>
              <p:nvCxnSpPr>
                <p:cNvPr id="1253" name="Google Shape;1253;p2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4" name="Google Shape;1254;p2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5" name="Google Shape;1255;p2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6" name="Google Shape;1256;p2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57" name="Google Shape;1257;p25"/>
              <p:cNvGrpSpPr/>
              <p:nvPr/>
            </p:nvGrpSpPr>
            <p:grpSpPr>
              <a:xfrm>
                <a:off x="12075" y="2073925"/>
                <a:ext cx="9144000" cy="1396425"/>
                <a:chOff x="12075" y="212050"/>
                <a:chExt cx="9144000" cy="1396425"/>
              </a:xfrm>
            </p:grpSpPr>
            <p:cxnSp>
              <p:nvCxnSpPr>
                <p:cNvPr id="1258" name="Google Shape;1258;p2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59" name="Google Shape;1259;p2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0" name="Google Shape;1260;p2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1" name="Google Shape;1261;p25"/>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62" name="Google Shape;1262;p25"/>
              <p:cNvGrpSpPr/>
              <p:nvPr/>
            </p:nvGrpSpPr>
            <p:grpSpPr>
              <a:xfrm>
                <a:off x="12075" y="3935800"/>
                <a:ext cx="9144000" cy="930950"/>
                <a:chOff x="12075" y="212050"/>
                <a:chExt cx="9144000" cy="930950"/>
              </a:xfrm>
            </p:grpSpPr>
            <p:cxnSp>
              <p:nvCxnSpPr>
                <p:cNvPr id="1263" name="Google Shape;1263;p25"/>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4" name="Google Shape;1264;p25"/>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65" name="Google Shape;1265;p25"/>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66" name="Google Shape;1266;p25"/>
            <p:cNvGrpSpPr/>
            <p:nvPr/>
          </p:nvGrpSpPr>
          <p:grpSpPr>
            <a:xfrm>
              <a:off x="213575" y="-171451"/>
              <a:ext cx="8855100" cy="5467198"/>
              <a:chOff x="213575" y="-171451"/>
              <a:chExt cx="8855100" cy="5467198"/>
            </a:xfrm>
          </p:grpSpPr>
          <p:grpSp>
            <p:nvGrpSpPr>
              <p:cNvPr id="1267" name="Google Shape;1267;p25"/>
              <p:cNvGrpSpPr/>
              <p:nvPr/>
            </p:nvGrpSpPr>
            <p:grpSpPr>
              <a:xfrm rot="5400000">
                <a:off x="-192674" y="234798"/>
                <a:ext cx="5467198" cy="4654700"/>
                <a:chOff x="12075" y="444775"/>
                <a:chExt cx="9144000" cy="4654700"/>
              </a:xfrm>
            </p:grpSpPr>
            <p:grpSp>
              <p:nvGrpSpPr>
                <p:cNvPr id="1268" name="Google Shape;1268;p25"/>
                <p:cNvGrpSpPr/>
                <p:nvPr/>
              </p:nvGrpSpPr>
              <p:grpSpPr>
                <a:xfrm>
                  <a:off x="12075" y="444775"/>
                  <a:ext cx="9144000" cy="1396425"/>
                  <a:chOff x="12075" y="444775"/>
                  <a:chExt cx="9144000" cy="1396425"/>
                </a:xfrm>
              </p:grpSpPr>
              <p:cxnSp>
                <p:nvCxnSpPr>
                  <p:cNvPr id="1269" name="Google Shape;1269;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0" name="Google Shape;1270;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1" name="Google Shape;1271;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2" name="Google Shape;1272;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73" name="Google Shape;1273;p25"/>
                <p:cNvGrpSpPr/>
                <p:nvPr/>
              </p:nvGrpSpPr>
              <p:grpSpPr>
                <a:xfrm>
                  <a:off x="12075" y="2306650"/>
                  <a:ext cx="9144000" cy="1396425"/>
                  <a:chOff x="12075" y="444775"/>
                  <a:chExt cx="9144000" cy="1396425"/>
                </a:xfrm>
              </p:grpSpPr>
              <p:cxnSp>
                <p:nvCxnSpPr>
                  <p:cNvPr id="1274" name="Google Shape;1274;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5" name="Google Shape;1275;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6" name="Google Shape;1276;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77" name="Google Shape;1277;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78" name="Google Shape;1278;p25"/>
                <p:cNvGrpSpPr/>
                <p:nvPr/>
              </p:nvGrpSpPr>
              <p:grpSpPr>
                <a:xfrm>
                  <a:off x="12075" y="4168525"/>
                  <a:ext cx="9144000" cy="930950"/>
                  <a:chOff x="12075" y="444775"/>
                  <a:chExt cx="9144000" cy="930950"/>
                </a:xfrm>
              </p:grpSpPr>
              <p:cxnSp>
                <p:nvCxnSpPr>
                  <p:cNvPr id="1279" name="Google Shape;1279;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0" name="Google Shape;1280;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1" name="Google Shape;1281;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282" name="Google Shape;1282;p25"/>
              <p:cNvGrpSpPr/>
              <p:nvPr/>
            </p:nvGrpSpPr>
            <p:grpSpPr>
              <a:xfrm rot="5400000">
                <a:off x="4473201" y="700273"/>
                <a:ext cx="5467198" cy="3723750"/>
                <a:chOff x="12075" y="1375725"/>
                <a:chExt cx="9144000" cy="3723750"/>
              </a:xfrm>
            </p:grpSpPr>
            <p:grpSp>
              <p:nvGrpSpPr>
                <p:cNvPr id="1283" name="Google Shape;1283;p25"/>
                <p:cNvGrpSpPr/>
                <p:nvPr/>
              </p:nvGrpSpPr>
              <p:grpSpPr>
                <a:xfrm>
                  <a:off x="12075" y="1375725"/>
                  <a:ext cx="9144000" cy="465475"/>
                  <a:chOff x="12075" y="1375725"/>
                  <a:chExt cx="9144000" cy="465475"/>
                </a:xfrm>
              </p:grpSpPr>
              <p:cxnSp>
                <p:nvCxnSpPr>
                  <p:cNvPr id="1284" name="Google Shape;1284;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5" name="Google Shape;1285;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86" name="Google Shape;1286;p25"/>
                <p:cNvGrpSpPr/>
                <p:nvPr/>
              </p:nvGrpSpPr>
              <p:grpSpPr>
                <a:xfrm>
                  <a:off x="12075" y="2306650"/>
                  <a:ext cx="9144000" cy="1396425"/>
                  <a:chOff x="12075" y="444775"/>
                  <a:chExt cx="9144000" cy="1396425"/>
                </a:xfrm>
              </p:grpSpPr>
              <p:cxnSp>
                <p:nvCxnSpPr>
                  <p:cNvPr id="1287" name="Google Shape;1287;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8" name="Google Shape;1288;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89" name="Google Shape;1289;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90" name="Google Shape;1290;p25"/>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291" name="Google Shape;1291;p25"/>
                <p:cNvGrpSpPr/>
                <p:nvPr/>
              </p:nvGrpSpPr>
              <p:grpSpPr>
                <a:xfrm>
                  <a:off x="12075" y="4168525"/>
                  <a:ext cx="9144000" cy="930950"/>
                  <a:chOff x="12075" y="444775"/>
                  <a:chExt cx="9144000" cy="930950"/>
                </a:xfrm>
              </p:grpSpPr>
              <p:cxnSp>
                <p:nvCxnSpPr>
                  <p:cNvPr id="1292" name="Google Shape;1292;p25"/>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93" name="Google Shape;1293;p25"/>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294" name="Google Shape;1294;p25"/>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295" name="Google Shape;1295;p25"/>
          <p:cNvGrpSpPr/>
          <p:nvPr/>
        </p:nvGrpSpPr>
        <p:grpSpPr>
          <a:xfrm flipH="1">
            <a:off x="191419" y="222933"/>
            <a:ext cx="8952587" cy="6489563"/>
            <a:chOff x="-7" y="167200"/>
            <a:chExt cx="8952587" cy="4867172"/>
          </a:xfrm>
        </p:grpSpPr>
        <p:grpSp>
          <p:nvGrpSpPr>
            <p:cNvPr id="1296" name="Google Shape;1296;p25"/>
            <p:cNvGrpSpPr/>
            <p:nvPr/>
          </p:nvGrpSpPr>
          <p:grpSpPr>
            <a:xfrm>
              <a:off x="7519182" y="4467918"/>
              <a:ext cx="1433398" cy="566454"/>
              <a:chOff x="7519182" y="4467918"/>
              <a:chExt cx="1433398" cy="566454"/>
            </a:xfrm>
          </p:grpSpPr>
          <p:sp>
            <p:nvSpPr>
              <p:cNvPr id="1297" name="Google Shape;1297;p25"/>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98" name="Google Shape;1298;p25"/>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299" name="Google Shape;1299;p25"/>
            <p:cNvGrpSpPr/>
            <p:nvPr/>
          </p:nvGrpSpPr>
          <p:grpSpPr>
            <a:xfrm>
              <a:off x="-7" y="167200"/>
              <a:ext cx="1266969" cy="226225"/>
              <a:chOff x="-7" y="167200"/>
              <a:chExt cx="1266969" cy="226225"/>
            </a:xfrm>
          </p:grpSpPr>
          <p:sp>
            <p:nvSpPr>
              <p:cNvPr id="1300" name="Google Shape;1300;p25"/>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01" name="Google Shape;1301;p25"/>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302" name="Google Shape;1302;p25"/>
          <p:cNvSpPr txBox="1">
            <a:spLocks noGrp="1"/>
          </p:cNvSpPr>
          <p:nvPr>
            <p:ph type="title"/>
          </p:nvPr>
        </p:nvSpPr>
        <p:spPr>
          <a:xfrm>
            <a:off x="3982663" y="700167"/>
            <a:ext cx="44481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500"/>
              <a:buNone/>
              <a:defRPr sz="8500"/>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303" name="Google Shape;1303;p25"/>
          <p:cNvSpPr txBox="1">
            <a:spLocks noGrp="1"/>
          </p:cNvSpPr>
          <p:nvPr>
            <p:ph type="subTitle" idx="1"/>
          </p:nvPr>
        </p:nvSpPr>
        <p:spPr>
          <a:xfrm>
            <a:off x="3982625" y="2351833"/>
            <a:ext cx="4448100" cy="141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04" name="Google Shape;1304;p25"/>
          <p:cNvSpPr txBox="1"/>
          <p:nvPr/>
        </p:nvSpPr>
        <p:spPr>
          <a:xfrm>
            <a:off x="3982675" y="4815933"/>
            <a:ext cx="4448100" cy="741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100">
                <a:solidFill>
                  <a:schemeClr val="dk1"/>
                </a:solidFill>
                <a:latin typeface="Titillium Web"/>
                <a:ea typeface="Titillium Web"/>
                <a:cs typeface="Titillium Web"/>
                <a:sym typeface="Titillium Web"/>
              </a:rPr>
              <a:t>CREDITS: This presentation template was created by </a:t>
            </a:r>
            <a:r>
              <a:rPr lang="en" sz="1100" u="sng">
                <a:solidFill>
                  <a:schemeClr val="dk1"/>
                </a:solid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Slidesgo</a:t>
            </a:r>
            <a:r>
              <a:rPr lang="en" sz="1100">
                <a:solidFill>
                  <a:schemeClr val="dk1"/>
                </a:solidFill>
                <a:latin typeface="Titillium Web"/>
                <a:ea typeface="Titillium Web"/>
                <a:cs typeface="Titillium Web"/>
                <a:sym typeface="Titillium Web"/>
              </a:rPr>
              <a:t>, and includes icons by </a:t>
            </a:r>
            <a:r>
              <a:rPr lang="en" sz="1100" u="sng">
                <a:solidFill>
                  <a:schemeClr val="dk1"/>
                </a:solidFill>
                <a:latin typeface="Titillium Web"/>
                <a:ea typeface="Titillium Web"/>
                <a:cs typeface="Titillium Web"/>
                <a:sym typeface="Titillium Web"/>
                <a:hlinkClick r:id="rId3">
                  <a:extLst>
                    <a:ext uri="{A12FA001-AC4F-418D-AE19-62706E023703}">
                      <ahyp:hlinkClr xmlns:ahyp="http://schemas.microsoft.com/office/drawing/2018/hyperlinkcolor" val="tx"/>
                    </a:ext>
                  </a:extLst>
                </a:hlinkClick>
              </a:rPr>
              <a:t>Flaticon</a:t>
            </a:r>
            <a:r>
              <a:rPr lang="en" sz="1100">
                <a:solidFill>
                  <a:schemeClr val="dk1"/>
                </a:solidFill>
                <a:latin typeface="Titillium Web"/>
                <a:ea typeface="Titillium Web"/>
                <a:cs typeface="Titillium Web"/>
                <a:sym typeface="Titillium Web"/>
              </a:rPr>
              <a:t>, and infographics &amp; images by </a:t>
            </a:r>
            <a:r>
              <a:rPr lang="en" sz="1100" u="sng">
                <a:solidFill>
                  <a:schemeClr val="dk1"/>
                </a:solid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Freepik</a:t>
            </a:r>
            <a:r>
              <a:rPr lang="en" sz="1100" u="sng">
                <a:solidFill>
                  <a:schemeClr val="dk1"/>
                </a:solidFill>
                <a:latin typeface="Titillium Web"/>
                <a:ea typeface="Titillium Web"/>
                <a:cs typeface="Titillium Web"/>
                <a:sym typeface="Titillium Web"/>
              </a:rPr>
              <a:t> </a:t>
            </a:r>
            <a:endParaRPr sz="1100" u="sng">
              <a:solidFill>
                <a:schemeClr val="dk1"/>
              </a:solidFill>
              <a:latin typeface="Titillium Web"/>
              <a:ea typeface="Titillium Web"/>
              <a:cs typeface="Titillium Web"/>
              <a:sym typeface="Titillium Web"/>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5"/>
        <p:cNvGrpSpPr/>
        <p:nvPr/>
      </p:nvGrpSpPr>
      <p:grpSpPr>
        <a:xfrm>
          <a:off x="0" y="0"/>
          <a:ext cx="0" cy="0"/>
          <a:chOff x="0" y="0"/>
          <a:chExt cx="0" cy="0"/>
        </a:xfrm>
      </p:grpSpPr>
      <p:grpSp>
        <p:nvGrpSpPr>
          <p:cNvPr id="1306" name="Google Shape;1306;p26"/>
          <p:cNvGrpSpPr/>
          <p:nvPr/>
        </p:nvGrpSpPr>
        <p:grpSpPr>
          <a:xfrm flipH="1">
            <a:off x="0" y="-215799"/>
            <a:ext cx="9144000" cy="7289597"/>
            <a:chOff x="0" y="-171451"/>
            <a:chExt cx="9144000" cy="5467198"/>
          </a:xfrm>
        </p:grpSpPr>
        <p:grpSp>
          <p:nvGrpSpPr>
            <p:cNvPr id="1307" name="Google Shape;1307;p26"/>
            <p:cNvGrpSpPr/>
            <p:nvPr/>
          </p:nvGrpSpPr>
          <p:grpSpPr>
            <a:xfrm>
              <a:off x="0" y="135850"/>
              <a:ext cx="9144000" cy="4654700"/>
              <a:chOff x="12075" y="212050"/>
              <a:chExt cx="9144000" cy="4654700"/>
            </a:xfrm>
          </p:grpSpPr>
          <p:grpSp>
            <p:nvGrpSpPr>
              <p:cNvPr id="1308" name="Google Shape;1308;p26"/>
              <p:cNvGrpSpPr/>
              <p:nvPr/>
            </p:nvGrpSpPr>
            <p:grpSpPr>
              <a:xfrm>
                <a:off x="12075" y="212050"/>
                <a:ext cx="9144000" cy="1396425"/>
                <a:chOff x="12075" y="212050"/>
                <a:chExt cx="9144000" cy="1396425"/>
              </a:xfrm>
            </p:grpSpPr>
            <p:cxnSp>
              <p:nvCxnSpPr>
                <p:cNvPr id="1309" name="Google Shape;130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0" name="Google Shape;131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1" name="Google Shape;131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2" name="Google Shape;1312;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3" name="Google Shape;1313;p26"/>
              <p:cNvGrpSpPr/>
              <p:nvPr/>
            </p:nvGrpSpPr>
            <p:grpSpPr>
              <a:xfrm>
                <a:off x="12075" y="2073925"/>
                <a:ext cx="9144000" cy="1396425"/>
                <a:chOff x="12075" y="212050"/>
                <a:chExt cx="9144000" cy="1396425"/>
              </a:xfrm>
            </p:grpSpPr>
            <p:cxnSp>
              <p:nvCxnSpPr>
                <p:cNvPr id="1314" name="Google Shape;1314;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5" name="Google Shape;1315;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6" name="Google Shape;1316;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17" name="Google Shape;1317;p26"/>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18" name="Google Shape;1318;p26"/>
              <p:cNvGrpSpPr/>
              <p:nvPr/>
            </p:nvGrpSpPr>
            <p:grpSpPr>
              <a:xfrm>
                <a:off x="12075" y="3935800"/>
                <a:ext cx="9144000" cy="930950"/>
                <a:chOff x="12075" y="212050"/>
                <a:chExt cx="9144000" cy="930950"/>
              </a:xfrm>
            </p:grpSpPr>
            <p:cxnSp>
              <p:nvCxnSpPr>
                <p:cNvPr id="1319" name="Google Shape;1319;p26"/>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0" name="Google Shape;1320;p26"/>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1" name="Google Shape;1321;p26"/>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22" name="Google Shape;1322;p26"/>
            <p:cNvGrpSpPr/>
            <p:nvPr/>
          </p:nvGrpSpPr>
          <p:grpSpPr>
            <a:xfrm>
              <a:off x="213575" y="-171451"/>
              <a:ext cx="8855100" cy="5467198"/>
              <a:chOff x="213575" y="-171451"/>
              <a:chExt cx="8855100" cy="5467198"/>
            </a:xfrm>
          </p:grpSpPr>
          <p:grpSp>
            <p:nvGrpSpPr>
              <p:cNvPr id="1323" name="Google Shape;1323;p26"/>
              <p:cNvGrpSpPr/>
              <p:nvPr/>
            </p:nvGrpSpPr>
            <p:grpSpPr>
              <a:xfrm rot="5400000">
                <a:off x="-192674" y="234798"/>
                <a:ext cx="5467198" cy="4654700"/>
                <a:chOff x="12075" y="444775"/>
                <a:chExt cx="9144000" cy="4654700"/>
              </a:xfrm>
            </p:grpSpPr>
            <p:grpSp>
              <p:nvGrpSpPr>
                <p:cNvPr id="1324" name="Google Shape;1324;p26"/>
                <p:cNvGrpSpPr/>
                <p:nvPr/>
              </p:nvGrpSpPr>
              <p:grpSpPr>
                <a:xfrm>
                  <a:off x="12075" y="444775"/>
                  <a:ext cx="9144000" cy="1396425"/>
                  <a:chOff x="12075" y="444775"/>
                  <a:chExt cx="9144000" cy="1396425"/>
                </a:xfrm>
              </p:grpSpPr>
              <p:cxnSp>
                <p:nvCxnSpPr>
                  <p:cNvPr id="1325" name="Google Shape;132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6" name="Google Shape;132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7" name="Google Shape;132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28" name="Google Shape;1328;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29" name="Google Shape;1329;p26"/>
                <p:cNvGrpSpPr/>
                <p:nvPr/>
              </p:nvGrpSpPr>
              <p:grpSpPr>
                <a:xfrm>
                  <a:off x="12075" y="2306650"/>
                  <a:ext cx="9144000" cy="1396425"/>
                  <a:chOff x="12075" y="444775"/>
                  <a:chExt cx="9144000" cy="1396425"/>
                </a:xfrm>
              </p:grpSpPr>
              <p:cxnSp>
                <p:nvCxnSpPr>
                  <p:cNvPr id="1330" name="Google Shape;1330;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1" name="Google Shape;1331;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2" name="Google Shape;1332;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3" name="Google Shape;1333;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34" name="Google Shape;1334;p26"/>
                <p:cNvGrpSpPr/>
                <p:nvPr/>
              </p:nvGrpSpPr>
              <p:grpSpPr>
                <a:xfrm>
                  <a:off x="12075" y="4168525"/>
                  <a:ext cx="9144000" cy="930950"/>
                  <a:chOff x="12075" y="444775"/>
                  <a:chExt cx="9144000" cy="930950"/>
                </a:xfrm>
              </p:grpSpPr>
              <p:cxnSp>
                <p:nvCxnSpPr>
                  <p:cNvPr id="1335" name="Google Shape;1335;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6" name="Google Shape;1336;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37" name="Google Shape;1337;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38" name="Google Shape;1338;p26"/>
              <p:cNvGrpSpPr/>
              <p:nvPr/>
            </p:nvGrpSpPr>
            <p:grpSpPr>
              <a:xfrm rot="5400000">
                <a:off x="4473201" y="700273"/>
                <a:ext cx="5467198" cy="3723750"/>
                <a:chOff x="12075" y="1375725"/>
                <a:chExt cx="9144000" cy="3723750"/>
              </a:xfrm>
            </p:grpSpPr>
            <p:grpSp>
              <p:nvGrpSpPr>
                <p:cNvPr id="1339" name="Google Shape;1339;p26"/>
                <p:cNvGrpSpPr/>
                <p:nvPr/>
              </p:nvGrpSpPr>
              <p:grpSpPr>
                <a:xfrm>
                  <a:off x="12075" y="1375725"/>
                  <a:ext cx="9144000" cy="465475"/>
                  <a:chOff x="12075" y="1375725"/>
                  <a:chExt cx="9144000" cy="465475"/>
                </a:xfrm>
              </p:grpSpPr>
              <p:cxnSp>
                <p:nvCxnSpPr>
                  <p:cNvPr id="1340" name="Google Shape;134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1" name="Google Shape;1341;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2" name="Google Shape;1342;p26"/>
                <p:cNvGrpSpPr/>
                <p:nvPr/>
              </p:nvGrpSpPr>
              <p:grpSpPr>
                <a:xfrm>
                  <a:off x="12075" y="2306650"/>
                  <a:ext cx="9144000" cy="1396425"/>
                  <a:chOff x="12075" y="444775"/>
                  <a:chExt cx="9144000" cy="1396425"/>
                </a:xfrm>
              </p:grpSpPr>
              <p:cxnSp>
                <p:nvCxnSpPr>
                  <p:cNvPr id="1343" name="Google Shape;1343;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4" name="Google Shape;1344;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5" name="Google Shape;1345;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6" name="Google Shape;1346;p26"/>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47" name="Google Shape;1347;p26"/>
                <p:cNvGrpSpPr/>
                <p:nvPr/>
              </p:nvGrpSpPr>
              <p:grpSpPr>
                <a:xfrm>
                  <a:off x="12075" y="4168525"/>
                  <a:ext cx="9144000" cy="930950"/>
                  <a:chOff x="12075" y="444775"/>
                  <a:chExt cx="9144000" cy="930950"/>
                </a:xfrm>
              </p:grpSpPr>
              <p:cxnSp>
                <p:nvCxnSpPr>
                  <p:cNvPr id="1348" name="Google Shape;1348;p26"/>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49" name="Google Shape;1349;p26"/>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0" name="Google Shape;1350;p26"/>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51"/>
        <p:cNvGrpSpPr/>
        <p:nvPr/>
      </p:nvGrpSpPr>
      <p:grpSpPr>
        <a:xfrm>
          <a:off x="0" y="0"/>
          <a:ext cx="0" cy="0"/>
          <a:chOff x="0" y="0"/>
          <a:chExt cx="0" cy="0"/>
        </a:xfrm>
      </p:grpSpPr>
      <p:grpSp>
        <p:nvGrpSpPr>
          <p:cNvPr id="1352" name="Google Shape;1352;p27"/>
          <p:cNvGrpSpPr/>
          <p:nvPr/>
        </p:nvGrpSpPr>
        <p:grpSpPr>
          <a:xfrm flipH="1">
            <a:off x="0" y="-215799"/>
            <a:ext cx="9144000" cy="7289597"/>
            <a:chOff x="0" y="-171451"/>
            <a:chExt cx="9144000" cy="5467198"/>
          </a:xfrm>
        </p:grpSpPr>
        <p:grpSp>
          <p:nvGrpSpPr>
            <p:cNvPr id="1353" name="Google Shape;1353;p27"/>
            <p:cNvGrpSpPr/>
            <p:nvPr/>
          </p:nvGrpSpPr>
          <p:grpSpPr>
            <a:xfrm>
              <a:off x="0" y="135850"/>
              <a:ext cx="9144000" cy="4654700"/>
              <a:chOff x="12075" y="212050"/>
              <a:chExt cx="9144000" cy="4654700"/>
            </a:xfrm>
          </p:grpSpPr>
          <p:grpSp>
            <p:nvGrpSpPr>
              <p:cNvPr id="1354" name="Google Shape;1354;p27"/>
              <p:cNvGrpSpPr/>
              <p:nvPr/>
            </p:nvGrpSpPr>
            <p:grpSpPr>
              <a:xfrm>
                <a:off x="12075" y="212050"/>
                <a:ext cx="9144000" cy="1396425"/>
                <a:chOff x="12075" y="212050"/>
                <a:chExt cx="9144000" cy="1396425"/>
              </a:xfrm>
            </p:grpSpPr>
            <p:cxnSp>
              <p:nvCxnSpPr>
                <p:cNvPr id="1355" name="Google Shape;135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6" name="Google Shape;135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7" name="Google Shape;135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58" name="Google Shape;1358;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59" name="Google Shape;1359;p27"/>
              <p:cNvGrpSpPr/>
              <p:nvPr/>
            </p:nvGrpSpPr>
            <p:grpSpPr>
              <a:xfrm>
                <a:off x="12075" y="2073925"/>
                <a:ext cx="9144000" cy="1396425"/>
                <a:chOff x="12075" y="212050"/>
                <a:chExt cx="9144000" cy="1396425"/>
              </a:xfrm>
            </p:grpSpPr>
            <p:cxnSp>
              <p:nvCxnSpPr>
                <p:cNvPr id="1360" name="Google Shape;1360;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1" name="Google Shape;1361;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2" name="Google Shape;1362;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3" name="Google Shape;1363;p27"/>
                <p:cNvCxnSpPr/>
                <p:nvPr/>
              </p:nvCxnSpPr>
              <p:spPr>
                <a:xfrm>
                  <a:off x="12075" y="1608475"/>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64" name="Google Shape;1364;p27"/>
              <p:cNvGrpSpPr/>
              <p:nvPr/>
            </p:nvGrpSpPr>
            <p:grpSpPr>
              <a:xfrm>
                <a:off x="12075" y="3935800"/>
                <a:ext cx="9144000" cy="930950"/>
                <a:chOff x="12075" y="212050"/>
                <a:chExt cx="9144000" cy="930950"/>
              </a:xfrm>
            </p:grpSpPr>
            <p:cxnSp>
              <p:nvCxnSpPr>
                <p:cNvPr id="1365" name="Google Shape;1365;p27"/>
                <p:cNvCxnSpPr/>
                <p:nvPr/>
              </p:nvCxnSpPr>
              <p:spPr>
                <a:xfrm>
                  <a:off x="12075" y="2120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6" name="Google Shape;1366;p27"/>
                <p:cNvCxnSpPr/>
                <p:nvPr/>
              </p:nvCxnSpPr>
              <p:spPr>
                <a:xfrm>
                  <a:off x="12075" y="6775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67" name="Google Shape;1367;p27"/>
                <p:cNvCxnSpPr/>
                <p:nvPr/>
              </p:nvCxnSpPr>
              <p:spPr>
                <a:xfrm>
                  <a:off x="12075" y="1143000"/>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68" name="Google Shape;1368;p27"/>
            <p:cNvGrpSpPr/>
            <p:nvPr/>
          </p:nvGrpSpPr>
          <p:grpSpPr>
            <a:xfrm>
              <a:off x="213575" y="-171451"/>
              <a:ext cx="8855100" cy="5467198"/>
              <a:chOff x="213575" y="-171451"/>
              <a:chExt cx="8855100" cy="5467198"/>
            </a:xfrm>
          </p:grpSpPr>
          <p:grpSp>
            <p:nvGrpSpPr>
              <p:cNvPr id="1369" name="Google Shape;1369;p27"/>
              <p:cNvGrpSpPr/>
              <p:nvPr/>
            </p:nvGrpSpPr>
            <p:grpSpPr>
              <a:xfrm rot="5400000">
                <a:off x="-192674" y="234798"/>
                <a:ext cx="5467198" cy="4654700"/>
                <a:chOff x="12075" y="444775"/>
                <a:chExt cx="9144000" cy="4654700"/>
              </a:xfrm>
            </p:grpSpPr>
            <p:grpSp>
              <p:nvGrpSpPr>
                <p:cNvPr id="1370" name="Google Shape;1370;p27"/>
                <p:cNvGrpSpPr/>
                <p:nvPr/>
              </p:nvGrpSpPr>
              <p:grpSpPr>
                <a:xfrm>
                  <a:off x="12075" y="444775"/>
                  <a:ext cx="9144000" cy="1396425"/>
                  <a:chOff x="12075" y="444775"/>
                  <a:chExt cx="9144000" cy="1396425"/>
                </a:xfrm>
              </p:grpSpPr>
              <p:cxnSp>
                <p:nvCxnSpPr>
                  <p:cNvPr id="1371" name="Google Shape;137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2" name="Google Shape;137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3" name="Google Shape;137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4" name="Google Shape;1374;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75" name="Google Shape;1375;p27"/>
                <p:cNvGrpSpPr/>
                <p:nvPr/>
              </p:nvGrpSpPr>
              <p:grpSpPr>
                <a:xfrm>
                  <a:off x="12075" y="2306650"/>
                  <a:ext cx="9144000" cy="1396425"/>
                  <a:chOff x="12075" y="444775"/>
                  <a:chExt cx="9144000" cy="1396425"/>
                </a:xfrm>
              </p:grpSpPr>
              <p:cxnSp>
                <p:nvCxnSpPr>
                  <p:cNvPr id="1376" name="Google Shape;1376;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7" name="Google Shape;1377;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8" name="Google Shape;1378;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79" name="Google Shape;1379;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0" name="Google Shape;1380;p27"/>
                <p:cNvGrpSpPr/>
                <p:nvPr/>
              </p:nvGrpSpPr>
              <p:grpSpPr>
                <a:xfrm>
                  <a:off x="12075" y="4168525"/>
                  <a:ext cx="9144000" cy="930950"/>
                  <a:chOff x="12075" y="444775"/>
                  <a:chExt cx="9144000" cy="930950"/>
                </a:xfrm>
              </p:grpSpPr>
              <p:cxnSp>
                <p:nvCxnSpPr>
                  <p:cNvPr id="1381" name="Google Shape;1381;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2" name="Google Shape;1382;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3" name="Google Shape;1383;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nvGrpSpPr>
              <p:cNvPr id="1384" name="Google Shape;1384;p27"/>
              <p:cNvGrpSpPr/>
              <p:nvPr/>
            </p:nvGrpSpPr>
            <p:grpSpPr>
              <a:xfrm rot="5400000">
                <a:off x="4473201" y="700273"/>
                <a:ext cx="5467198" cy="3723750"/>
                <a:chOff x="12075" y="1375725"/>
                <a:chExt cx="9144000" cy="3723750"/>
              </a:xfrm>
            </p:grpSpPr>
            <p:grpSp>
              <p:nvGrpSpPr>
                <p:cNvPr id="1385" name="Google Shape;1385;p27"/>
                <p:cNvGrpSpPr/>
                <p:nvPr/>
              </p:nvGrpSpPr>
              <p:grpSpPr>
                <a:xfrm>
                  <a:off x="12075" y="1375725"/>
                  <a:ext cx="9144000" cy="465475"/>
                  <a:chOff x="12075" y="1375725"/>
                  <a:chExt cx="9144000" cy="465475"/>
                </a:xfrm>
              </p:grpSpPr>
              <p:cxnSp>
                <p:nvCxnSpPr>
                  <p:cNvPr id="1386" name="Google Shape;138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87" name="Google Shape;1387;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88" name="Google Shape;1388;p27"/>
                <p:cNvGrpSpPr/>
                <p:nvPr/>
              </p:nvGrpSpPr>
              <p:grpSpPr>
                <a:xfrm>
                  <a:off x="12075" y="2306650"/>
                  <a:ext cx="9144000" cy="1396425"/>
                  <a:chOff x="12075" y="444775"/>
                  <a:chExt cx="9144000" cy="1396425"/>
                </a:xfrm>
              </p:grpSpPr>
              <p:cxnSp>
                <p:nvCxnSpPr>
                  <p:cNvPr id="1389" name="Google Shape;1389;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0" name="Google Shape;1390;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1" name="Google Shape;1391;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2" name="Google Shape;1392;p27"/>
                  <p:cNvCxnSpPr/>
                  <p:nvPr/>
                </p:nvCxnSpPr>
                <p:spPr>
                  <a:xfrm>
                    <a:off x="12075" y="1841200"/>
                    <a:ext cx="9144000" cy="0"/>
                  </a:xfrm>
                  <a:prstGeom prst="straightConnector1">
                    <a:avLst/>
                  </a:prstGeom>
                  <a:noFill/>
                  <a:ln w="9525" cap="flat" cmpd="sng">
                    <a:solidFill>
                      <a:schemeClr val="accent4"/>
                    </a:solidFill>
                    <a:prstDash val="solid"/>
                    <a:round/>
                    <a:headEnd type="none" w="med" len="med"/>
                    <a:tailEnd type="none" w="med" len="med"/>
                  </a:ln>
                </p:spPr>
              </p:cxnSp>
            </p:grpSp>
            <p:grpSp>
              <p:nvGrpSpPr>
                <p:cNvPr id="1393" name="Google Shape;1393;p27"/>
                <p:cNvGrpSpPr/>
                <p:nvPr/>
              </p:nvGrpSpPr>
              <p:grpSpPr>
                <a:xfrm>
                  <a:off x="12075" y="4168525"/>
                  <a:ext cx="9144000" cy="930950"/>
                  <a:chOff x="12075" y="444775"/>
                  <a:chExt cx="9144000" cy="930950"/>
                </a:xfrm>
              </p:grpSpPr>
              <p:cxnSp>
                <p:nvCxnSpPr>
                  <p:cNvPr id="1394" name="Google Shape;1394;p27"/>
                  <p:cNvCxnSpPr/>
                  <p:nvPr/>
                </p:nvCxnSpPr>
                <p:spPr>
                  <a:xfrm>
                    <a:off x="12075" y="444775"/>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5" name="Google Shape;1395;p27"/>
                  <p:cNvCxnSpPr/>
                  <p:nvPr/>
                </p:nvCxnSpPr>
                <p:spPr>
                  <a:xfrm>
                    <a:off x="12075" y="910250"/>
                    <a:ext cx="9144000" cy="0"/>
                  </a:xfrm>
                  <a:prstGeom prst="straightConnector1">
                    <a:avLst/>
                  </a:prstGeom>
                  <a:noFill/>
                  <a:ln w="9525" cap="flat" cmpd="sng">
                    <a:solidFill>
                      <a:schemeClr val="accent4"/>
                    </a:solidFill>
                    <a:prstDash val="solid"/>
                    <a:round/>
                    <a:headEnd type="none" w="med" len="med"/>
                    <a:tailEnd type="none" w="med" len="med"/>
                  </a:ln>
                </p:spPr>
              </p:cxnSp>
              <p:cxnSp>
                <p:nvCxnSpPr>
                  <p:cNvPr id="1396" name="Google Shape;1396;p27"/>
                  <p:cNvCxnSpPr/>
                  <p:nvPr/>
                </p:nvCxnSpPr>
                <p:spPr>
                  <a:xfrm>
                    <a:off x="12075" y="1375725"/>
                    <a:ext cx="9144000" cy="0"/>
                  </a:xfrm>
                  <a:prstGeom prst="straightConnector1">
                    <a:avLst/>
                  </a:prstGeom>
                  <a:noFill/>
                  <a:ln w="9525" cap="flat" cmpd="sng">
                    <a:solidFill>
                      <a:schemeClr val="accent4"/>
                    </a:solidFill>
                    <a:prstDash val="solid"/>
                    <a:round/>
                    <a:headEnd type="none" w="med" len="med"/>
                    <a:tailEnd type="none" w="med" len="med"/>
                  </a:ln>
                </p:spPr>
              </p:cxnSp>
            </p:grpSp>
          </p:grpSp>
        </p:grpSp>
      </p:grpSp>
      <p:grpSp>
        <p:nvGrpSpPr>
          <p:cNvPr id="1397" name="Google Shape;1397;p27"/>
          <p:cNvGrpSpPr/>
          <p:nvPr/>
        </p:nvGrpSpPr>
        <p:grpSpPr>
          <a:xfrm flipH="1">
            <a:off x="191419" y="222933"/>
            <a:ext cx="8952587" cy="6489563"/>
            <a:chOff x="-7" y="167200"/>
            <a:chExt cx="8952587" cy="4867172"/>
          </a:xfrm>
        </p:grpSpPr>
        <p:grpSp>
          <p:nvGrpSpPr>
            <p:cNvPr id="1398" name="Google Shape;1398;p27"/>
            <p:cNvGrpSpPr/>
            <p:nvPr/>
          </p:nvGrpSpPr>
          <p:grpSpPr>
            <a:xfrm>
              <a:off x="7519182" y="4467918"/>
              <a:ext cx="1433398" cy="566454"/>
              <a:chOff x="7519182" y="4467918"/>
              <a:chExt cx="1433398" cy="566454"/>
            </a:xfrm>
          </p:grpSpPr>
          <p:sp>
            <p:nvSpPr>
              <p:cNvPr id="1399" name="Google Shape;1399;p27"/>
              <p:cNvSpPr/>
              <p:nvPr/>
            </p:nvSpPr>
            <p:spPr>
              <a:xfrm>
                <a:off x="8561631" y="4643609"/>
                <a:ext cx="390949" cy="390763"/>
              </a:xfrm>
              <a:custGeom>
                <a:avLst/>
                <a:gdLst/>
                <a:ahLst/>
                <a:cxnLst/>
                <a:rect l="l" t="t" r="r" b="b"/>
                <a:pathLst>
                  <a:path w="2107" h="2106" extrusionOk="0">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0" name="Google Shape;1400;p27"/>
              <p:cNvSpPr/>
              <p:nvPr/>
            </p:nvSpPr>
            <p:spPr>
              <a:xfrm>
                <a:off x="7519182" y="4467918"/>
                <a:ext cx="1074296" cy="175676"/>
              </a:xfrm>
              <a:custGeom>
                <a:avLst/>
                <a:gdLst/>
                <a:ahLst/>
                <a:cxnLst/>
                <a:rect l="l" t="t" r="r" b="b"/>
                <a:pathLst>
                  <a:path w="6292" h="1029" extrusionOk="0">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01" name="Google Shape;1401;p27"/>
            <p:cNvGrpSpPr/>
            <p:nvPr/>
          </p:nvGrpSpPr>
          <p:grpSpPr>
            <a:xfrm>
              <a:off x="-7" y="167200"/>
              <a:ext cx="1266969" cy="226225"/>
              <a:chOff x="-7" y="167200"/>
              <a:chExt cx="1266969" cy="226225"/>
            </a:xfrm>
          </p:grpSpPr>
          <p:sp>
            <p:nvSpPr>
              <p:cNvPr id="1402" name="Google Shape;1402;p27"/>
              <p:cNvSpPr/>
              <p:nvPr/>
            </p:nvSpPr>
            <p:spPr>
              <a:xfrm>
                <a:off x="-7" y="167200"/>
                <a:ext cx="1266969" cy="50339"/>
              </a:xfrm>
              <a:custGeom>
                <a:avLst/>
                <a:gdLst/>
                <a:ahLst/>
                <a:cxnLst/>
                <a:rect l="l" t="t" r="r" b="b"/>
                <a:pathLst>
                  <a:path w="6317" h="251" extrusionOk="0">
                    <a:moveTo>
                      <a:pt x="1" y="0"/>
                    </a:moveTo>
                    <a:lnTo>
                      <a:pt x="1" y="251"/>
                    </a:lnTo>
                    <a:lnTo>
                      <a:pt x="6317" y="251"/>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3" name="Google Shape;1403;p27"/>
              <p:cNvSpPr/>
              <p:nvPr/>
            </p:nvSpPr>
            <p:spPr>
              <a:xfrm>
                <a:off x="0" y="338072"/>
                <a:ext cx="698969" cy="55352"/>
              </a:xfrm>
              <a:custGeom>
                <a:avLst/>
                <a:gdLst/>
                <a:ahLst/>
                <a:cxnLst/>
                <a:rect l="l" t="t" r="r" b="b"/>
                <a:pathLst>
                  <a:path w="3485" h="276" extrusionOk="0">
                    <a:moveTo>
                      <a:pt x="1" y="0"/>
                    </a:moveTo>
                    <a:lnTo>
                      <a:pt x="1" y="276"/>
                    </a:lnTo>
                    <a:lnTo>
                      <a:pt x="3485" y="276"/>
                    </a:lnTo>
                    <a:lnTo>
                      <a:pt x="34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404" name="Google Shape;1404;p27"/>
          <p:cNvSpPr/>
          <p:nvPr/>
        </p:nvSpPr>
        <p:spPr>
          <a:xfrm>
            <a:off x="8636475" y="6292967"/>
            <a:ext cx="377400" cy="503200"/>
          </a:xfrm>
          <a:prstGeom prst="mathMultiply">
            <a:avLst>
              <a:gd name="adj1" fmla="val 16276"/>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Titillium Web"/>
              <a:ea typeface="Titillium Web"/>
              <a:cs typeface="Titillium Web"/>
              <a:sym typeface="Titillium Web"/>
            </a:endParaRPr>
          </a:p>
        </p:txBody>
      </p:sp>
      <p:sp>
        <p:nvSpPr>
          <p:cNvPr id="1405" name="Google Shape;1405;p27"/>
          <p:cNvSpPr/>
          <p:nvPr/>
        </p:nvSpPr>
        <p:spPr>
          <a:xfrm>
            <a:off x="141850" y="600633"/>
            <a:ext cx="377400" cy="503200"/>
          </a:xfrm>
          <a:prstGeom prst="mathMultiply">
            <a:avLst>
              <a:gd name="adj1" fmla="val 16276"/>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Titillium Web"/>
              <a:ea typeface="Titillium Web"/>
              <a:cs typeface="Titillium Web"/>
              <a:sym typeface="Titillium Web"/>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9625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7264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7894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65490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9873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35842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1/30/2024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365945383"/>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3" r:id="rId11"/>
    <p:sldLayoutId id="21474838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93367"/>
            <a:ext cx="77175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1pPr>
            <a:lvl2pPr lvl="1"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2pPr>
            <a:lvl3pPr lvl="2"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3pPr>
            <a:lvl4pPr lvl="3"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4pPr>
            <a:lvl5pPr lvl="4"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5pPr>
            <a:lvl6pPr lvl="5"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6pPr>
            <a:lvl7pPr lvl="6"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7pPr>
            <a:lvl8pPr lvl="7"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8pPr>
            <a:lvl9pPr lvl="8" algn="ctr" rtl="0">
              <a:spcBef>
                <a:spcPts val="0"/>
              </a:spcBef>
              <a:spcAft>
                <a:spcPts val="0"/>
              </a:spcAft>
              <a:buClr>
                <a:schemeClr val="dk1"/>
              </a:buClr>
              <a:buSzPts val="3500"/>
              <a:buFont typeface="Barlow Semi Condensed"/>
              <a:buNone/>
              <a:defRPr sz="3500" b="1">
                <a:solidFill>
                  <a:schemeClr val="dk1"/>
                </a:solidFill>
                <a:latin typeface="Barlow Semi Condensed"/>
                <a:ea typeface="Barlow Semi Condensed"/>
                <a:cs typeface="Barlow Semi Condensed"/>
                <a:sym typeface="Barlow Semi Condensed"/>
              </a:defRPr>
            </a:lvl9pPr>
          </a:lstStyle>
          <a:p>
            <a:endParaRPr/>
          </a:p>
        </p:txBody>
      </p:sp>
      <p:sp>
        <p:nvSpPr>
          <p:cNvPr id="7" name="Google Shape;7;p1"/>
          <p:cNvSpPr txBox="1">
            <a:spLocks noGrp="1"/>
          </p:cNvSpPr>
          <p:nvPr>
            <p:ph type="body" idx="1"/>
          </p:nvPr>
        </p:nvSpPr>
        <p:spPr>
          <a:xfrm>
            <a:off x="713225" y="1536633"/>
            <a:ext cx="77175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marL="914400" lvl="1"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marL="1371600" lvl="2"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marL="1828800" lvl="3"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marL="2286000" lvl="4"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marL="2743200" lvl="5"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marL="3200400" lvl="6"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marL="3657600" lvl="7"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marL="4114800" lvl="8" indent="-3175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65"/>
          <p:cNvSpPr txBox="1">
            <a:spLocks noGrp="1"/>
          </p:cNvSpPr>
          <p:nvPr>
            <p:ph type="title"/>
          </p:nvPr>
        </p:nvSpPr>
        <p:spPr>
          <a:xfrm>
            <a:off x="137774" y="2038416"/>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t>Skin Cutaneous Melanoma (SKCM)</a:t>
            </a:r>
            <a:r>
              <a:rPr lang="en-US" sz="3600" dirty="0"/>
              <a:t>:Multi-Omics Analysis</a:t>
            </a:r>
            <a:endParaRPr sz="3600" dirty="0"/>
          </a:p>
        </p:txBody>
      </p:sp>
      <p:grpSp>
        <p:nvGrpSpPr>
          <p:cNvPr id="2676" name="Google Shape;2676;p65"/>
          <p:cNvGrpSpPr/>
          <p:nvPr/>
        </p:nvGrpSpPr>
        <p:grpSpPr>
          <a:xfrm>
            <a:off x="4945707" y="1693152"/>
            <a:ext cx="3521886" cy="2606005"/>
            <a:chOff x="615700" y="2804250"/>
            <a:chExt cx="2219349" cy="1642199"/>
          </a:xfrm>
        </p:grpSpPr>
        <p:sp>
          <p:nvSpPr>
            <p:cNvPr id="2677" name="Google Shape;2677;p65"/>
            <p:cNvSpPr/>
            <p:nvPr/>
          </p:nvSpPr>
          <p:spPr>
            <a:xfrm>
              <a:off x="1624829" y="4053320"/>
              <a:ext cx="49057" cy="38721"/>
            </a:xfrm>
            <a:custGeom>
              <a:avLst/>
              <a:gdLst/>
              <a:ahLst/>
              <a:cxnLst/>
              <a:rect l="l" t="t" r="r" b="b"/>
              <a:pathLst>
                <a:path w="954" h="753" extrusionOk="0">
                  <a:moveTo>
                    <a:pt x="201" y="1"/>
                  </a:moveTo>
                  <a:lnTo>
                    <a:pt x="1" y="302"/>
                  </a:lnTo>
                  <a:cubicBezTo>
                    <a:pt x="1" y="302"/>
                    <a:pt x="51" y="352"/>
                    <a:pt x="126" y="377"/>
                  </a:cubicBezTo>
                  <a:cubicBezTo>
                    <a:pt x="201" y="427"/>
                    <a:pt x="302" y="477"/>
                    <a:pt x="402" y="552"/>
                  </a:cubicBezTo>
                  <a:cubicBezTo>
                    <a:pt x="502" y="602"/>
                    <a:pt x="602" y="652"/>
                    <a:pt x="678" y="703"/>
                  </a:cubicBezTo>
                  <a:cubicBezTo>
                    <a:pt x="778" y="728"/>
                    <a:pt x="828" y="753"/>
                    <a:pt x="828" y="753"/>
                  </a:cubicBezTo>
                  <a:lnTo>
                    <a:pt x="953" y="427"/>
                  </a:lnTo>
                  <a:cubicBezTo>
                    <a:pt x="953" y="427"/>
                    <a:pt x="928" y="402"/>
                    <a:pt x="853" y="377"/>
                  </a:cubicBezTo>
                  <a:cubicBezTo>
                    <a:pt x="778" y="327"/>
                    <a:pt x="678" y="277"/>
                    <a:pt x="577" y="226"/>
                  </a:cubicBezTo>
                  <a:cubicBezTo>
                    <a:pt x="477" y="176"/>
                    <a:pt x="402" y="126"/>
                    <a:pt x="327" y="76"/>
                  </a:cubicBezTo>
                  <a:cubicBezTo>
                    <a:pt x="252" y="26"/>
                    <a:pt x="201" y="1"/>
                    <a:pt x="20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78" name="Google Shape;2678;p65"/>
            <p:cNvSpPr/>
            <p:nvPr/>
          </p:nvSpPr>
          <p:spPr>
            <a:xfrm>
              <a:off x="1569447" y="4012078"/>
              <a:ext cx="47720" cy="43863"/>
            </a:xfrm>
            <a:custGeom>
              <a:avLst/>
              <a:gdLst/>
              <a:ahLst/>
              <a:cxnLst/>
              <a:rect l="l" t="t" r="r" b="b"/>
              <a:pathLst>
                <a:path w="928" h="853" extrusionOk="0">
                  <a:moveTo>
                    <a:pt x="251" y="1"/>
                  </a:moveTo>
                  <a:lnTo>
                    <a:pt x="0" y="276"/>
                  </a:lnTo>
                  <a:cubicBezTo>
                    <a:pt x="0" y="276"/>
                    <a:pt x="25" y="327"/>
                    <a:pt x="100" y="377"/>
                  </a:cubicBezTo>
                  <a:cubicBezTo>
                    <a:pt x="176" y="427"/>
                    <a:pt x="251" y="502"/>
                    <a:pt x="351" y="577"/>
                  </a:cubicBezTo>
                  <a:cubicBezTo>
                    <a:pt x="451" y="652"/>
                    <a:pt x="527" y="728"/>
                    <a:pt x="602" y="778"/>
                  </a:cubicBezTo>
                  <a:cubicBezTo>
                    <a:pt x="652" y="828"/>
                    <a:pt x="702" y="853"/>
                    <a:pt x="702" y="853"/>
                  </a:cubicBezTo>
                  <a:lnTo>
                    <a:pt x="928" y="552"/>
                  </a:lnTo>
                  <a:cubicBezTo>
                    <a:pt x="928" y="552"/>
                    <a:pt x="877" y="527"/>
                    <a:pt x="827" y="477"/>
                  </a:cubicBezTo>
                  <a:cubicBezTo>
                    <a:pt x="752" y="427"/>
                    <a:pt x="677" y="352"/>
                    <a:pt x="577" y="276"/>
                  </a:cubicBezTo>
                  <a:cubicBezTo>
                    <a:pt x="501" y="226"/>
                    <a:pt x="401" y="151"/>
                    <a:pt x="351" y="101"/>
                  </a:cubicBezTo>
                  <a:cubicBezTo>
                    <a:pt x="276" y="51"/>
                    <a:pt x="251" y="1"/>
                    <a:pt x="25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79" name="Google Shape;2679;p65"/>
            <p:cNvSpPr/>
            <p:nvPr/>
          </p:nvSpPr>
          <p:spPr>
            <a:xfrm>
              <a:off x="1520440" y="3964409"/>
              <a:ext cx="45200" cy="46435"/>
            </a:xfrm>
            <a:custGeom>
              <a:avLst/>
              <a:gdLst/>
              <a:ahLst/>
              <a:cxnLst/>
              <a:rect l="l" t="t" r="r" b="b"/>
              <a:pathLst>
                <a:path w="879" h="903" extrusionOk="0">
                  <a:moveTo>
                    <a:pt x="277" y="0"/>
                  </a:moveTo>
                  <a:lnTo>
                    <a:pt x="1" y="226"/>
                  </a:lnTo>
                  <a:cubicBezTo>
                    <a:pt x="1" y="226"/>
                    <a:pt x="151" y="401"/>
                    <a:pt x="302" y="577"/>
                  </a:cubicBezTo>
                  <a:cubicBezTo>
                    <a:pt x="452" y="752"/>
                    <a:pt x="627" y="903"/>
                    <a:pt x="627" y="903"/>
                  </a:cubicBezTo>
                  <a:lnTo>
                    <a:pt x="878" y="627"/>
                  </a:lnTo>
                  <a:cubicBezTo>
                    <a:pt x="878" y="627"/>
                    <a:pt x="728" y="477"/>
                    <a:pt x="577" y="326"/>
                  </a:cubicBezTo>
                  <a:cubicBezTo>
                    <a:pt x="427" y="151"/>
                    <a:pt x="277" y="0"/>
                    <a:pt x="277"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0" name="Google Shape;2680;p65"/>
            <p:cNvSpPr/>
            <p:nvPr/>
          </p:nvSpPr>
          <p:spPr>
            <a:xfrm>
              <a:off x="1477913" y="3910260"/>
              <a:ext cx="42578" cy="49057"/>
            </a:xfrm>
            <a:custGeom>
              <a:avLst/>
              <a:gdLst/>
              <a:ahLst/>
              <a:cxnLst/>
              <a:rect l="l" t="t" r="r" b="b"/>
              <a:pathLst>
                <a:path w="828" h="954" extrusionOk="0">
                  <a:moveTo>
                    <a:pt x="302" y="1"/>
                  </a:moveTo>
                  <a:lnTo>
                    <a:pt x="1" y="201"/>
                  </a:lnTo>
                  <a:cubicBezTo>
                    <a:pt x="1" y="201"/>
                    <a:pt x="126" y="402"/>
                    <a:pt x="251" y="577"/>
                  </a:cubicBezTo>
                  <a:cubicBezTo>
                    <a:pt x="327" y="678"/>
                    <a:pt x="402" y="753"/>
                    <a:pt x="452" y="828"/>
                  </a:cubicBezTo>
                  <a:cubicBezTo>
                    <a:pt x="502" y="903"/>
                    <a:pt x="527" y="953"/>
                    <a:pt x="527" y="953"/>
                  </a:cubicBezTo>
                  <a:lnTo>
                    <a:pt x="828" y="728"/>
                  </a:lnTo>
                  <a:cubicBezTo>
                    <a:pt x="828" y="728"/>
                    <a:pt x="778" y="678"/>
                    <a:pt x="728" y="602"/>
                  </a:cubicBezTo>
                  <a:cubicBezTo>
                    <a:pt x="677" y="552"/>
                    <a:pt x="627" y="452"/>
                    <a:pt x="552" y="352"/>
                  </a:cubicBezTo>
                  <a:cubicBezTo>
                    <a:pt x="427" y="176"/>
                    <a:pt x="302" y="1"/>
                    <a:pt x="302"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1" name="Google Shape;2681;p65"/>
            <p:cNvSpPr/>
            <p:nvPr/>
          </p:nvSpPr>
          <p:spPr>
            <a:xfrm>
              <a:off x="1441866" y="3852306"/>
              <a:ext cx="38670" cy="49006"/>
            </a:xfrm>
            <a:custGeom>
              <a:avLst/>
              <a:gdLst/>
              <a:ahLst/>
              <a:cxnLst/>
              <a:rect l="l" t="t" r="r" b="b"/>
              <a:pathLst>
                <a:path w="752" h="953" extrusionOk="0">
                  <a:moveTo>
                    <a:pt x="326" y="0"/>
                  </a:moveTo>
                  <a:lnTo>
                    <a:pt x="0" y="150"/>
                  </a:lnTo>
                  <a:cubicBezTo>
                    <a:pt x="0" y="150"/>
                    <a:pt x="100" y="351"/>
                    <a:pt x="226" y="576"/>
                  </a:cubicBezTo>
                  <a:cubicBezTo>
                    <a:pt x="326" y="777"/>
                    <a:pt x="451" y="952"/>
                    <a:pt x="451" y="952"/>
                  </a:cubicBezTo>
                  <a:lnTo>
                    <a:pt x="752" y="777"/>
                  </a:lnTo>
                  <a:cubicBezTo>
                    <a:pt x="752" y="777"/>
                    <a:pt x="652" y="576"/>
                    <a:pt x="526" y="376"/>
                  </a:cubicBezTo>
                  <a:cubicBezTo>
                    <a:pt x="426" y="201"/>
                    <a:pt x="326" y="0"/>
                    <a:pt x="32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2" name="Google Shape;2682;p65"/>
            <p:cNvSpPr/>
            <p:nvPr/>
          </p:nvSpPr>
          <p:spPr>
            <a:xfrm>
              <a:off x="1413480" y="3790444"/>
              <a:ext cx="34864" cy="49006"/>
            </a:xfrm>
            <a:custGeom>
              <a:avLst/>
              <a:gdLst/>
              <a:ahLst/>
              <a:cxnLst/>
              <a:rect l="l" t="t" r="r" b="b"/>
              <a:pathLst>
                <a:path w="678" h="953" extrusionOk="0">
                  <a:moveTo>
                    <a:pt x="326" y="0"/>
                  </a:moveTo>
                  <a:lnTo>
                    <a:pt x="1" y="125"/>
                  </a:lnTo>
                  <a:cubicBezTo>
                    <a:pt x="1" y="125"/>
                    <a:pt x="76" y="326"/>
                    <a:pt x="176" y="551"/>
                  </a:cubicBezTo>
                  <a:cubicBezTo>
                    <a:pt x="251" y="752"/>
                    <a:pt x="352" y="952"/>
                    <a:pt x="352" y="952"/>
                  </a:cubicBezTo>
                  <a:lnTo>
                    <a:pt x="677" y="802"/>
                  </a:lnTo>
                  <a:cubicBezTo>
                    <a:pt x="677" y="802"/>
                    <a:pt x="602" y="602"/>
                    <a:pt x="502" y="401"/>
                  </a:cubicBezTo>
                  <a:cubicBezTo>
                    <a:pt x="427" y="201"/>
                    <a:pt x="326" y="0"/>
                    <a:pt x="32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3" name="Google Shape;2683;p65"/>
            <p:cNvSpPr/>
            <p:nvPr/>
          </p:nvSpPr>
          <p:spPr>
            <a:xfrm>
              <a:off x="1390288" y="3725959"/>
              <a:ext cx="32293" cy="49057"/>
            </a:xfrm>
            <a:custGeom>
              <a:avLst/>
              <a:gdLst/>
              <a:ahLst/>
              <a:cxnLst/>
              <a:rect l="l" t="t" r="r" b="b"/>
              <a:pathLst>
                <a:path w="628" h="954" extrusionOk="0">
                  <a:moveTo>
                    <a:pt x="351" y="1"/>
                  </a:moveTo>
                  <a:lnTo>
                    <a:pt x="1" y="101"/>
                  </a:lnTo>
                  <a:cubicBezTo>
                    <a:pt x="1" y="101"/>
                    <a:pt x="51" y="327"/>
                    <a:pt x="126" y="527"/>
                  </a:cubicBezTo>
                  <a:cubicBezTo>
                    <a:pt x="201" y="753"/>
                    <a:pt x="276" y="953"/>
                    <a:pt x="276" y="953"/>
                  </a:cubicBezTo>
                  <a:lnTo>
                    <a:pt x="627" y="828"/>
                  </a:lnTo>
                  <a:cubicBezTo>
                    <a:pt x="627" y="828"/>
                    <a:pt x="552" y="627"/>
                    <a:pt x="477" y="427"/>
                  </a:cubicBezTo>
                  <a:cubicBezTo>
                    <a:pt x="402" y="201"/>
                    <a:pt x="351" y="1"/>
                    <a:pt x="351"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4" name="Google Shape;2684;p65"/>
            <p:cNvSpPr/>
            <p:nvPr/>
          </p:nvSpPr>
          <p:spPr>
            <a:xfrm>
              <a:off x="1372238" y="3660241"/>
              <a:ext cx="29722" cy="49057"/>
            </a:xfrm>
            <a:custGeom>
              <a:avLst/>
              <a:gdLst/>
              <a:ahLst/>
              <a:cxnLst/>
              <a:rect l="l" t="t" r="r" b="b"/>
              <a:pathLst>
                <a:path w="578" h="954" extrusionOk="0">
                  <a:moveTo>
                    <a:pt x="352" y="1"/>
                  </a:moveTo>
                  <a:lnTo>
                    <a:pt x="1" y="76"/>
                  </a:lnTo>
                  <a:cubicBezTo>
                    <a:pt x="1" y="76"/>
                    <a:pt x="51" y="301"/>
                    <a:pt x="101" y="502"/>
                  </a:cubicBezTo>
                  <a:cubicBezTo>
                    <a:pt x="151" y="727"/>
                    <a:pt x="226" y="953"/>
                    <a:pt x="226" y="953"/>
                  </a:cubicBezTo>
                  <a:lnTo>
                    <a:pt x="577" y="853"/>
                  </a:lnTo>
                  <a:cubicBezTo>
                    <a:pt x="577" y="853"/>
                    <a:pt x="527" y="627"/>
                    <a:pt x="452" y="427"/>
                  </a:cubicBezTo>
                  <a:cubicBezTo>
                    <a:pt x="402" y="201"/>
                    <a:pt x="352" y="1"/>
                    <a:pt x="352" y="1"/>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5" name="Google Shape;2685;p65"/>
            <p:cNvSpPr/>
            <p:nvPr/>
          </p:nvSpPr>
          <p:spPr>
            <a:xfrm>
              <a:off x="1360668" y="3591951"/>
              <a:ext cx="25814" cy="49006"/>
            </a:xfrm>
            <a:custGeom>
              <a:avLst/>
              <a:gdLst/>
              <a:ahLst/>
              <a:cxnLst/>
              <a:rect l="l" t="t" r="r" b="b"/>
              <a:pathLst>
                <a:path w="502" h="953" extrusionOk="0">
                  <a:moveTo>
                    <a:pt x="376" y="0"/>
                  </a:moveTo>
                  <a:lnTo>
                    <a:pt x="0" y="50"/>
                  </a:lnTo>
                  <a:cubicBezTo>
                    <a:pt x="0" y="50"/>
                    <a:pt x="25" y="276"/>
                    <a:pt x="75" y="502"/>
                  </a:cubicBezTo>
                  <a:cubicBezTo>
                    <a:pt x="100" y="727"/>
                    <a:pt x="150" y="953"/>
                    <a:pt x="150" y="953"/>
                  </a:cubicBezTo>
                  <a:lnTo>
                    <a:pt x="501" y="903"/>
                  </a:lnTo>
                  <a:cubicBezTo>
                    <a:pt x="501" y="903"/>
                    <a:pt x="451" y="677"/>
                    <a:pt x="426" y="451"/>
                  </a:cubicBezTo>
                  <a:cubicBezTo>
                    <a:pt x="401" y="226"/>
                    <a:pt x="376" y="0"/>
                    <a:pt x="376"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6" name="Google Shape;2686;p65"/>
            <p:cNvSpPr/>
            <p:nvPr/>
          </p:nvSpPr>
          <p:spPr>
            <a:xfrm>
              <a:off x="1355475" y="3524946"/>
              <a:ext cx="21957" cy="47720"/>
            </a:xfrm>
            <a:custGeom>
              <a:avLst/>
              <a:gdLst/>
              <a:ahLst/>
              <a:cxnLst/>
              <a:rect l="l" t="t" r="r" b="b"/>
              <a:pathLst>
                <a:path w="427" h="928" extrusionOk="0">
                  <a:moveTo>
                    <a:pt x="1" y="0"/>
                  </a:moveTo>
                  <a:cubicBezTo>
                    <a:pt x="1" y="0"/>
                    <a:pt x="26" y="226"/>
                    <a:pt x="26" y="451"/>
                  </a:cubicBezTo>
                  <a:cubicBezTo>
                    <a:pt x="51" y="677"/>
                    <a:pt x="51" y="927"/>
                    <a:pt x="51" y="927"/>
                  </a:cubicBezTo>
                  <a:lnTo>
                    <a:pt x="427" y="877"/>
                  </a:lnTo>
                  <a:cubicBezTo>
                    <a:pt x="427" y="877"/>
                    <a:pt x="402" y="652"/>
                    <a:pt x="377" y="451"/>
                  </a:cubicBezTo>
                  <a:cubicBezTo>
                    <a:pt x="377" y="226"/>
                    <a:pt x="377" y="0"/>
                    <a:pt x="377" y="0"/>
                  </a:cubicBez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7" name="Google Shape;2687;p65"/>
            <p:cNvSpPr/>
            <p:nvPr/>
          </p:nvSpPr>
          <p:spPr>
            <a:xfrm>
              <a:off x="1355475" y="3455319"/>
              <a:ext cx="20672" cy="47720"/>
            </a:xfrm>
            <a:custGeom>
              <a:avLst/>
              <a:gdLst/>
              <a:ahLst/>
              <a:cxnLst/>
              <a:rect l="l" t="t" r="r" b="b"/>
              <a:pathLst>
                <a:path w="402" h="928" extrusionOk="0">
                  <a:moveTo>
                    <a:pt x="51" y="1"/>
                  </a:moveTo>
                  <a:cubicBezTo>
                    <a:pt x="51" y="1"/>
                    <a:pt x="26" y="226"/>
                    <a:pt x="26" y="452"/>
                  </a:cubicBezTo>
                  <a:cubicBezTo>
                    <a:pt x="1" y="677"/>
                    <a:pt x="1" y="903"/>
                    <a:pt x="1" y="903"/>
                  </a:cubicBezTo>
                  <a:lnTo>
                    <a:pt x="377" y="928"/>
                  </a:lnTo>
                  <a:cubicBezTo>
                    <a:pt x="377" y="928"/>
                    <a:pt x="377" y="702"/>
                    <a:pt x="377" y="477"/>
                  </a:cubicBezTo>
                  <a:cubicBezTo>
                    <a:pt x="402" y="251"/>
                    <a:pt x="402" y="26"/>
                    <a:pt x="402" y="26"/>
                  </a:cubicBezTo>
                  <a:lnTo>
                    <a:pt x="51" y="1"/>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8" name="Google Shape;2688;p65"/>
            <p:cNvSpPr/>
            <p:nvPr/>
          </p:nvSpPr>
          <p:spPr>
            <a:xfrm>
              <a:off x="1360668" y="3385744"/>
              <a:ext cx="25814" cy="49006"/>
            </a:xfrm>
            <a:custGeom>
              <a:avLst/>
              <a:gdLst/>
              <a:ahLst/>
              <a:cxnLst/>
              <a:rect l="l" t="t" r="r" b="b"/>
              <a:pathLst>
                <a:path w="502" h="953" extrusionOk="0">
                  <a:moveTo>
                    <a:pt x="150" y="0"/>
                  </a:moveTo>
                  <a:cubicBezTo>
                    <a:pt x="150" y="0"/>
                    <a:pt x="125" y="50"/>
                    <a:pt x="125" y="151"/>
                  </a:cubicBezTo>
                  <a:cubicBezTo>
                    <a:pt x="100" y="226"/>
                    <a:pt x="75" y="351"/>
                    <a:pt x="50" y="451"/>
                  </a:cubicBezTo>
                  <a:cubicBezTo>
                    <a:pt x="25" y="677"/>
                    <a:pt x="0" y="903"/>
                    <a:pt x="0" y="903"/>
                  </a:cubicBezTo>
                  <a:lnTo>
                    <a:pt x="351" y="953"/>
                  </a:lnTo>
                  <a:cubicBezTo>
                    <a:pt x="351" y="953"/>
                    <a:pt x="376" y="727"/>
                    <a:pt x="426" y="502"/>
                  </a:cubicBezTo>
                  <a:cubicBezTo>
                    <a:pt x="426" y="401"/>
                    <a:pt x="451" y="301"/>
                    <a:pt x="476" y="226"/>
                  </a:cubicBezTo>
                  <a:cubicBezTo>
                    <a:pt x="501" y="126"/>
                    <a:pt x="501" y="75"/>
                    <a:pt x="501" y="75"/>
                  </a:cubicBezTo>
                  <a:lnTo>
                    <a:pt x="150" y="0"/>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9" name="Google Shape;2689;p65"/>
            <p:cNvSpPr/>
            <p:nvPr/>
          </p:nvSpPr>
          <p:spPr>
            <a:xfrm>
              <a:off x="1373524" y="3318739"/>
              <a:ext cx="31008" cy="49006"/>
            </a:xfrm>
            <a:custGeom>
              <a:avLst/>
              <a:gdLst/>
              <a:ahLst/>
              <a:cxnLst/>
              <a:rect l="l" t="t" r="r" b="b"/>
              <a:pathLst>
                <a:path w="603" h="953" extrusionOk="0">
                  <a:moveTo>
                    <a:pt x="251" y="0"/>
                  </a:moveTo>
                  <a:lnTo>
                    <a:pt x="1" y="877"/>
                  </a:lnTo>
                  <a:lnTo>
                    <a:pt x="352" y="952"/>
                  </a:lnTo>
                  <a:lnTo>
                    <a:pt x="602" y="100"/>
                  </a:lnTo>
                  <a:lnTo>
                    <a:pt x="251" y="0"/>
                  </a:lnTo>
                  <a:close/>
                </a:path>
              </a:pathLst>
            </a:custGeom>
            <a:solidFill>
              <a:srgbClr val="D37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0" name="Google Shape;2690;p65"/>
            <p:cNvSpPr/>
            <p:nvPr/>
          </p:nvSpPr>
          <p:spPr>
            <a:xfrm>
              <a:off x="1394145" y="3252969"/>
              <a:ext cx="36150" cy="50343"/>
            </a:xfrm>
            <a:custGeom>
              <a:avLst/>
              <a:gdLst/>
              <a:ahLst/>
              <a:cxnLst/>
              <a:rect l="l" t="t" r="r" b="b"/>
              <a:pathLst>
                <a:path w="703" h="979" extrusionOk="0">
                  <a:moveTo>
                    <a:pt x="352" y="1"/>
                  </a:moveTo>
                  <a:lnTo>
                    <a:pt x="1" y="853"/>
                  </a:lnTo>
                  <a:lnTo>
                    <a:pt x="352" y="978"/>
                  </a:lnTo>
                  <a:lnTo>
                    <a:pt x="702" y="176"/>
                  </a:lnTo>
                  <a:lnTo>
                    <a:pt x="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1" name="Google Shape;2691;p65"/>
            <p:cNvSpPr/>
            <p:nvPr/>
          </p:nvSpPr>
          <p:spPr>
            <a:xfrm>
              <a:off x="1423816" y="3192392"/>
              <a:ext cx="40007" cy="49057"/>
            </a:xfrm>
            <a:custGeom>
              <a:avLst/>
              <a:gdLst/>
              <a:ahLst/>
              <a:cxnLst/>
              <a:rect l="l" t="t" r="r" b="b"/>
              <a:pathLst>
                <a:path w="778" h="954" extrusionOk="0">
                  <a:moveTo>
                    <a:pt x="451" y="1"/>
                  </a:moveTo>
                  <a:cubicBezTo>
                    <a:pt x="451" y="1"/>
                    <a:pt x="351" y="201"/>
                    <a:pt x="226" y="402"/>
                  </a:cubicBezTo>
                  <a:cubicBezTo>
                    <a:pt x="100" y="577"/>
                    <a:pt x="0" y="803"/>
                    <a:pt x="0" y="803"/>
                  </a:cubicBezTo>
                  <a:lnTo>
                    <a:pt x="326" y="953"/>
                  </a:lnTo>
                  <a:cubicBezTo>
                    <a:pt x="326" y="953"/>
                    <a:pt x="426" y="778"/>
                    <a:pt x="526" y="577"/>
                  </a:cubicBezTo>
                  <a:cubicBezTo>
                    <a:pt x="652" y="402"/>
                    <a:pt x="777" y="201"/>
                    <a:pt x="777" y="201"/>
                  </a:cubicBezTo>
                  <a:lnTo>
                    <a:pt x="4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2" name="Google Shape;2692;p65"/>
            <p:cNvSpPr/>
            <p:nvPr/>
          </p:nvSpPr>
          <p:spPr>
            <a:xfrm>
              <a:off x="1459864" y="3135724"/>
              <a:ext cx="43915" cy="49006"/>
            </a:xfrm>
            <a:custGeom>
              <a:avLst/>
              <a:gdLst/>
              <a:ahLst/>
              <a:cxnLst/>
              <a:rect l="l" t="t" r="r" b="b"/>
              <a:pathLst>
                <a:path w="854" h="953" extrusionOk="0">
                  <a:moveTo>
                    <a:pt x="577" y="0"/>
                  </a:moveTo>
                  <a:lnTo>
                    <a:pt x="1" y="727"/>
                  </a:lnTo>
                  <a:lnTo>
                    <a:pt x="302" y="952"/>
                  </a:lnTo>
                  <a:lnTo>
                    <a:pt x="853" y="251"/>
                  </a:ln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3" name="Google Shape;2693;p65"/>
            <p:cNvSpPr/>
            <p:nvPr/>
          </p:nvSpPr>
          <p:spPr>
            <a:xfrm>
              <a:off x="1503728" y="3084146"/>
              <a:ext cx="46435" cy="47720"/>
            </a:xfrm>
            <a:custGeom>
              <a:avLst/>
              <a:gdLst/>
              <a:ahLst/>
              <a:cxnLst/>
              <a:rect l="l" t="t" r="r" b="b"/>
              <a:pathLst>
                <a:path w="903" h="928" extrusionOk="0">
                  <a:moveTo>
                    <a:pt x="627" y="1"/>
                  </a:moveTo>
                  <a:cubicBezTo>
                    <a:pt x="627" y="1"/>
                    <a:pt x="476" y="176"/>
                    <a:pt x="301" y="326"/>
                  </a:cubicBezTo>
                  <a:cubicBezTo>
                    <a:pt x="226" y="427"/>
                    <a:pt x="150" y="502"/>
                    <a:pt x="100" y="577"/>
                  </a:cubicBezTo>
                  <a:cubicBezTo>
                    <a:pt x="50" y="627"/>
                    <a:pt x="0" y="677"/>
                    <a:pt x="0" y="677"/>
                  </a:cubicBezTo>
                  <a:lnTo>
                    <a:pt x="276" y="928"/>
                  </a:lnTo>
                  <a:cubicBezTo>
                    <a:pt x="276" y="928"/>
                    <a:pt x="326" y="878"/>
                    <a:pt x="376" y="803"/>
                  </a:cubicBezTo>
                  <a:cubicBezTo>
                    <a:pt x="426" y="752"/>
                    <a:pt x="501" y="652"/>
                    <a:pt x="576" y="577"/>
                  </a:cubicBezTo>
                  <a:cubicBezTo>
                    <a:pt x="727" y="427"/>
                    <a:pt x="902" y="276"/>
                    <a:pt x="902" y="276"/>
                  </a:cubicBezTo>
                  <a:lnTo>
                    <a:pt x="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4" name="Google Shape;2694;p65"/>
            <p:cNvSpPr/>
            <p:nvPr/>
          </p:nvSpPr>
          <p:spPr>
            <a:xfrm>
              <a:off x="1552683" y="3037763"/>
              <a:ext cx="47720" cy="45149"/>
            </a:xfrm>
            <a:custGeom>
              <a:avLst/>
              <a:gdLst/>
              <a:ahLst/>
              <a:cxnLst/>
              <a:rect l="l" t="t" r="r" b="b"/>
              <a:pathLst>
                <a:path w="928" h="878" extrusionOk="0">
                  <a:moveTo>
                    <a:pt x="702" y="0"/>
                  </a:moveTo>
                  <a:cubicBezTo>
                    <a:pt x="702" y="0"/>
                    <a:pt x="652" y="50"/>
                    <a:pt x="577" y="101"/>
                  </a:cubicBezTo>
                  <a:cubicBezTo>
                    <a:pt x="527" y="151"/>
                    <a:pt x="426" y="226"/>
                    <a:pt x="351" y="301"/>
                  </a:cubicBezTo>
                  <a:cubicBezTo>
                    <a:pt x="176" y="451"/>
                    <a:pt x="0" y="602"/>
                    <a:pt x="0" y="602"/>
                  </a:cubicBezTo>
                  <a:lnTo>
                    <a:pt x="251" y="878"/>
                  </a:lnTo>
                  <a:cubicBezTo>
                    <a:pt x="251" y="878"/>
                    <a:pt x="426" y="727"/>
                    <a:pt x="577" y="577"/>
                  </a:cubicBezTo>
                  <a:cubicBezTo>
                    <a:pt x="677" y="502"/>
                    <a:pt x="752" y="426"/>
                    <a:pt x="827" y="376"/>
                  </a:cubicBezTo>
                  <a:cubicBezTo>
                    <a:pt x="878" y="326"/>
                    <a:pt x="928" y="301"/>
                    <a:pt x="928" y="301"/>
                  </a:cubicBez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5" name="Google Shape;2695;p65"/>
            <p:cNvSpPr/>
            <p:nvPr/>
          </p:nvSpPr>
          <p:spPr>
            <a:xfrm>
              <a:off x="1606831" y="2996521"/>
              <a:ext cx="49006" cy="42578"/>
            </a:xfrm>
            <a:custGeom>
              <a:avLst/>
              <a:gdLst/>
              <a:ahLst/>
              <a:cxnLst/>
              <a:rect l="l" t="t" r="r" b="b"/>
              <a:pathLst>
                <a:path w="953" h="828" extrusionOk="0">
                  <a:moveTo>
                    <a:pt x="727" y="0"/>
                  </a:moveTo>
                  <a:cubicBezTo>
                    <a:pt x="727" y="0"/>
                    <a:pt x="551" y="126"/>
                    <a:pt x="351" y="276"/>
                  </a:cubicBezTo>
                  <a:cubicBezTo>
                    <a:pt x="175" y="401"/>
                    <a:pt x="0" y="552"/>
                    <a:pt x="0" y="552"/>
                  </a:cubicBezTo>
                  <a:lnTo>
                    <a:pt x="226" y="827"/>
                  </a:lnTo>
                  <a:cubicBezTo>
                    <a:pt x="226" y="827"/>
                    <a:pt x="401" y="702"/>
                    <a:pt x="576" y="552"/>
                  </a:cubicBezTo>
                  <a:cubicBezTo>
                    <a:pt x="752" y="426"/>
                    <a:pt x="952" y="301"/>
                    <a:pt x="952" y="301"/>
                  </a:cubicBezTo>
                  <a:lnTo>
                    <a:pt x="7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6" name="Google Shape;2696;p65"/>
            <p:cNvSpPr/>
            <p:nvPr/>
          </p:nvSpPr>
          <p:spPr>
            <a:xfrm>
              <a:off x="1663500" y="2960422"/>
              <a:ext cx="50343" cy="40007"/>
            </a:xfrm>
            <a:custGeom>
              <a:avLst/>
              <a:gdLst/>
              <a:ahLst/>
              <a:cxnLst/>
              <a:rect l="l" t="t" r="r" b="b"/>
              <a:pathLst>
                <a:path w="979" h="778" extrusionOk="0">
                  <a:moveTo>
                    <a:pt x="778" y="1"/>
                  </a:moveTo>
                  <a:cubicBezTo>
                    <a:pt x="778" y="1"/>
                    <a:pt x="577" y="101"/>
                    <a:pt x="402" y="226"/>
                  </a:cubicBezTo>
                  <a:cubicBezTo>
                    <a:pt x="302" y="276"/>
                    <a:pt x="201" y="326"/>
                    <a:pt x="126" y="377"/>
                  </a:cubicBezTo>
                  <a:cubicBezTo>
                    <a:pt x="51" y="427"/>
                    <a:pt x="1" y="477"/>
                    <a:pt x="1" y="477"/>
                  </a:cubicBezTo>
                  <a:lnTo>
                    <a:pt x="201" y="778"/>
                  </a:lnTo>
                  <a:lnTo>
                    <a:pt x="327" y="702"/>
                  </a:lnTo>
                  <a:cubicBezTo>
                    <a:pt x="377" y="652"/>
                    <a:pt x="477" y="577"/>
                    <a:pt x="577" y="527"/>
                  </a:cubicBezTo>
                  <a:cubicBezTo>
                    <a:pt x="778" y="427"/>
                    <a:pt x="978" y="301"/>
                    <a:pt x="978" y="301"/>
                  </a:cubicBezTo>
                  <a:lnTo>
                    <a:pt x="7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7" name="Google Shape;2697;p65"/>
            <p:cNvSpPr/>
            <p:nvPr/>
          </p:nvSpPr>
          <p:spPr>
            <a:xfrm>
              <a:off x="1724076" y="2926894"/>
              <a:ext cx="49057" cy="38721"/>
            </a:xfrm>
            <a:custGeom>
              <a:avLst/>
              <a:gdLst/>
              <a:ahLst/>
              <a:cxnLst/>
              <a:rect l="l" t="t" r="r" b="b"/>
              <a:pathLst>
                <a:path w="954" h="753" extrusionOk="0">
                  <a:moveTo>
                    <a:pt x="803" y="1"/>
                  </a:moveTo>
                  <a:cubicBezTo>
                    <a:pt x="803" y="1"/>
                    <a:pt x="602" y="101"/>
                    <a:pt x="402" y="201"/>
                  </a:cubicBezTo>
                  <a:cubicBezTo>
                    <a:pt x="302" y="252"/>
                    <a:pt x="201" y="327"/>
                    <a:pt x="101" y="352"/>
                  </a:cubicBezTo>
                  <a:cubicBezTo>
                    <a:pt x="51" y="402"/>
                    <a:pt x="1" y="427"/>
                    <a:pt x="1" y="427"/>
                  </a:cubicBezTo>
                  <a:lnTo>
                    <a:pt x="176" y="753"/>
                  </a:lnTo>
                  <a:cubicBezTo>
                    <a:pt x="176" y="753"/>
                    <a:pt x="226" y="728"/>
                    <a:pt x="276" y="678"/>
                  </a:cubicBezTo>
                  <a:cubicBezTo>
                    <a:pt x="352" y="628"/>
                    <a:pt x="452" y="577"/>
                    <a:pt x="552" y="527"/>
                  </a:cubicBezTo>
                  <a:cubicBezTo>
                    <a:pt x="753" y="427"/>
                    <a:pt x="953" y="327"/>
                    <a:pt x="953" y="327"/>
                  </a:cubicBezTo>
                  <a:lnTo>
                    <a:pt x="8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8" name="Google Shape;2698;p65"/>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rgbClr val="C5D7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9" name="Google Shape;2699;p65"/>
            <p:cNvSpPr/>
            <p:nvPr/>
          </p:nvSpPr>
          <p:spPr>
            <a:xfrm>
              <a:off x="1332283" y="2944790"/>
              <a:ext cx="1346858" cy="1182975"/>
            </a:xfrm>
            <a:custGeom>
              <a:avLst/>
              <a:gdLst/>
              <a:ahLst/>
              <a:cxnLst/>
              <a:rect l="l" t="t" r="r" b="b"/>
              <a:pathLst>
                <a:path w="26192" h="23005" extrusionOk="0">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0" name="Google Shape;2700;p65"/>
            <p:cNvSpPr/>
            <p:nvPr/>
          </p:nvSpPr>
          <p:spPr>
            <a:xfrm>
              <a:off x="1288470" y="3262019"/>
              <a:ext cx="735959" cy="560660"/>
            </a:xfrm>
            <a:custGeom>
              <a:avLst/>
              <a:gdLst/>
              <a:ahLst/>
              <a:cxnLst/>
              <a:rect l="l" t="t" r="r" b="b"/>
              <a:pathLst>
                <a:path w="14312" h="10903" extrusionOk="0">
                  <a:moveTo>
                    <a:pt x="1404" y="0"/>
                  </a:moveTo>
                  <a:lnTo>
                    <a:pt x="1404" y="0"/>
                  </a:lnTo>
                  <a:cubicBezTo>
                    <a:pt x="51" y="3384"/>
                    <a:pt x="1" y="7294"/>
                    <a:pt x="1630" y="10903"/>
                  </a:cubicBezTo>
                  <a:lnTo>
                    <a:pt x="14311" y="5163"/>
                  </a:lnTo>
                  <a:lnTo>
                    <a:pt x="1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1" name="Google Shape;2701;p65"/>
            <p:cNvSpPr/>
            <p:nvPr/>
          </p:nvSpPr>
          <p:spPr>
            <a:xfrm>
              <a:off x="1747268" y="2804250"/>
              <a:ext cx="328693" cy="723309"/>
            </a:xfrm>
            <a:custGeom>
              <a:avLst/>
              <a:gdLst/>
              <a:ahLst/>
              <a:cxnLst/>
              <a:rect l="l" t="t" r="r" b="b"/>
              <a:pathLst>
                <a:path w="6392" h="14066" extrusionOk="0">
                  <a:moveTo>
                    <a:pt x="4913" y="1"/>
                  </a:moveTo>
                  <a:cubicBezTo>
                    <a:pt x="3276" y="1"/>
                    <a:pt x="1617" y="292"/>
                    <a:pt x="1" y="907"/>
                  </a:cubicBezTo>
                  <a:lnTo>
                    <a:pt x="5389" y="14065"/>
                  </a:lnTo>
                  <a:lnTo>
                    <a:pt x="6392" y="80"/>
                  </a:lnTo>
                  <a:cubicBezTo>
                    <a:pt x="5902" y="28"/>
                    <a:pt x="5409" y="1"/>
                    <a:pt x="49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2" name="Google Shape;2702;p65"/>
            <p:cNvSpPr/>
            <p:nvPr/>
          </p:nvSpPr>
          <p:spPr>
            <a:xfrm>
              <a:off x="2023102" y="3486276"/>
              <a:ext cx="723052" cy="738530"/>
            </a:xfrm>
            <a:custGeom>
              <a:avLst/>
              <a:gdLst/>
              <a:ahLst/>
              <a:cxnLst/>
              <a:rect l="l" t="t" r="r" b="b"/>
              <a:pathLst>
                <a:path w="14061" h="14362" extrusionOk="0">
                  <a:moveTo>
                    <a:pt x="13634" y="0"/>
                  </a:moveTo>
                  <a:lnTo>
                    <a:pt x="0" y="827"/>
                  </a:lnTo>
                  <a:lnTo>
                    <a:pt x="4186" y="14361"/>
                  </a:lnTo>
                  <a:cubicBezTo>
                    <a:pt x="4587" y="14236"/>
                    <a:pt x="4988" y="14085"/>
                    <a:pt x="5389" y="13885"/>
                  </a:cubicBezTo>
                  <a:cubicBezTo>
                    <a:pt x="10928" y="11404"/>
                    <a:pt x="14061" y="5740"/>
                    <a:pt x="13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3" name="Google Shape;2703;p65"/>
            <p:cNvSpPr/>
            <p:nvPr/>
          </p:nvSpPr>
          <p:spPr>
            <a:xfrm>
              <a:off x="1477913" y="3528803"/>
              <a:ext cx="545233" cy="871251"/>
            </a:xfrm>
            <a:custGeom>
              <a:avLst/>
              <a:gdLst/>
              <a:ahLst/>
              <a:cxnLst/>
              <a:rect l="l" t="t" r="r" b="b"/>
              <a:pathLst>
                <a:path w="10603" h="16943" extrusionOk="0">
                  <a:moveTo>
                    <a:pt x="10602" y="0"/>
                  </a:moveTo>
                  <a:lnTo>
                    <a:pt x="1" y="14161"/>
                  </a:lnTo>
                  <a:cubicBezTo>
                    <a:pt x="1780" y="15464"/>
                    <a:pt x="3810" y="16391"/>
                    <a:pt x="5941" y="16943"/>
                  </a:cubicBezTo>
                  <a:lnTo>
                    <a:pt x="10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4" name="Google Shape;2704;p65"/>
            <p:cNvSpPr/>
            <p:nvPr/>
          </p:nvSpPr>
          <p:spPr>
            <a:xfrm>
              <a:off x="2029530" y="4162902"/>
              <a:ext cx="56770" cy="104439"/>
            </a:xfrm>
            <a:custGeom>
              <a:avLst/>
              <a:gdLst/>
              <a:ahLst/>
              <a:cxnLst/>
              <a:rect l="l" t="t" r="r" b="b"/>
              <a:pathLst>
                <a:path w="1104" h="2031" extrusionOk="0">
                  <a:moveTo>
                    <a:pt x="702" y="0"/>
                  </a:moveTo>
                  <a:lnTo>
                    <a:pt x="1" y="1880"/>
                  </a:lnTo>
                  <a:lnTo>
                    <a:pt x="402" y="2030"/>
                  </a:lnTo>
                  <a:lnTo>
                    <a:pt x="1103" y="151"/>
                  </a:lnTo>
                  <a:lnTo>
                    <a:pt x="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5" name="Google Shape;2705;p65"/>
            <p:cNvSpPr/>
            <p:nvPr/>
          </p:nvSpPr>
          <p:spPr>
            <a:xfrm>
              <a:off x="2006338" y="4187380"/>
              <a:ext cx="103154" cy="55485"/>
            </a:xfrm>
            <a:custGeom>
              <a:avLst/>
              <a:gdLst/>
              <a:ahLst/>
              <a:cxnLst/>
              <a:rect l="l" t="t" r="r" b="b"/>
              <a:pathLst>
                <a:path w="2006" h="1079" extrusionOk="0">
                  <a:moveTo>
                    <a:pt x="151" y="0"/>
                  </a:moveTo>
                  <a:lnTo>
                    <a:pt x="1" y="376"/>
                  </a:lnTo>
                  <a:lnTo>
                    <a:pt x="1855" y="1078"/>
                  </a:lnTo>
                  <a:lnTo>
                    <a:pt x="2006" y="702"/>
                  </a:ln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6" name="Google Shape;2706;p65"/>
            <p:cNvSpPr/>
            <p:nvPr/>
          </p:nvSpPr>
          <p:spPr>
            <a:xfrm>
              <a:off x="2269265" y="3116389"/>
              <a:ext cx="55485" cy="104439"/>
            </a:xfrm>
            <a:custGeom>
              <a:avLst/>
              <a:gdLst/>
              <a:ahLst/>
              <a:cxnLst/>
              <a:rect l="l" t="t" r="r" b="b"/>
              <a:pathLst>
                <a:path w="1079" h="2031" extrusionOk="0">
                  <a:moveTo>
                    <a:pt x="702" y="0"/>
                  </a:moveTo>
                  <a:lnTo>
                    <a:pt x="0" y="1880"/>
                  </a:lnTo>
                  <a:lnTo>
                    <a:pt x="376" y="2030"/>
                  </a:lnTo>
                  <a:lnTo>
                    <a:pt x="1078" y="151"/>
                  </a:ln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7" name="Google Shape;2707;p65"/>
            <p:cNvSpPr/>
            <p:nvPr/>
          </p:nvSpPr>
          <p:spPr>
            <a:xfrm>
              <a:off x="2246073" y="3140866"/>
              <a:ext cx="101868" cy="55485"/>
            </a:xfrm>
            <a:custGeom>
              <a:avLst/>
              <a:gdLst/>
              <a:ahLst/>
              <a:cxnLst/>
              <a:rect l="l" t="t" r="r" b="b"/>
              <a:pathLst>
                <a:path w="1981" h="1079" extrusionOk="0">
                  <a:moveTo>
                    <a:pt x="126" y="0"/>
                  </a:moveTo>
                  <a:lnTo>
                    <a:pt x="0" y="376"/>
                  </a:lnTo>
                  <a:lnTo>
                    <a:pt x="1855" y="1078"/>
                  </a:lnTo>
                  <a:lnTo>
                    <a:pt x="1980" y="702"/>
                  </a:lnTo>
                  <a:lnTo>
                    <a:pt x="1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8" name="Google Shape;2708;p65"/>
            <p:cNvSpPr/>
            <p:nvPr/>
          </p:nvSpPr>
          <p:spPr>
            <a:xfrm>
              <a:off x="1342619" y="3021822"/>
              <a:ext cx="110867" cy="102331"/>
            </a:xfrm>
            <a:custGeom>
              <a:avLst/>
              <a:gdLst/>
              <a:ahLst/>
              <a:cxnLst/>
              <a:rect l="l" t="t" r="r" b="b"/>
              <a:pathLst>
                <a:path w="2156" h="1990" extrusionOk="0">
                  <a:moveTo>
                    <a:pt x="1003" y="411"/>
                  </a:moveTo>
                  <a:cubicBezTo>
                    <a:pt x="1228" y="411"/>
                    <a:pt x="1454" y="536"/>
                    <a:pt x="1554" y="761"/>
                  </a:cubicBezTo>
                  <a:cubicBezTo>
                    <a:pt x="1679" y="1037"/>
                    <a:pt x="1554" y="1388"/>
                    <a:pt x="1253" y="1513"/>
                  </a:cubicBezTo>
                  <a:cubicBezTo>
                    <a:pt x="1178" y="1554"/>
                    <a:pt x="1096" y="1573"/>
                    <a:pt x="1014" y="1573"/>
                  </a:cubicBezTo>
                  <a:cubicBezTo>
                    <a:pt x="792" y="1573"/>
                    <a:pt x="568" y="1439"/>
                    <a:pt x="476" y="1238"/>
                  </a:cubicBezTo>
                  <a:cubicBezTo>
                    <a:pt x="426" y="1087"/>
                    <a:pt x="401" y="937"/>
                    <a:pt x="476" y="787"/>
                  </a:cubicBezTo>
                  <a:cubicBezTo>
                    <a:pt x="526" y="636"/>
                    <a:pt x="627" y="536"/>
                    <a:pt x="777" y="461"/>
                  </a:cubicBezTo>
                  <a:cubicBezTo>
                    <a:pt x="852" y="436"/>
                    <a:pt x="928" y="411"/>
                    <a:pt x="1003" y="411"/>
                  </a:cubicBezTo>
                  <a:close/>
                  <a:moveTo>
                    <a:pt x="984" y="1"/>
                  </a:moveTo>
                  <a:cubicBezTo>
                    <a:pt x="853" y="1"/>
                    <a:pt x="723" y="28"/>
                    <a:pt x="602" y="85"/>
                  </a:cubicBezTo>
                  <a:cubicBezTo>
                    <a:pt x="351" y="210"/>
                    <a:pt x="176" y="386"/>
                    <a:pt x="75" y="636"/>
                  </a:cubicBezTo>
                  <a:cubicBezTo>
                    <a:pt x="0" y="887"/>
                    <a:pt x="0" y="1162"/>
                    <a:pt x="100" y="1413"/>
                  </a:cubicBezTo>
                  <a:cubicBezTo>
                    <a:pt x="276" y="1764"/>
                    <a:pt x="627" y="1990"/>
                    <a:pt x="1003" y="1990"/>
                  </a:cubicBezTo>
                  <a:cubicBezTo>
                    <a:pt x="1153" y="1990"/>
                    <a:pt x="1303" y="1964"/>
                    <a:pt x="1429" y="1889"/>
                  </a:cubicBezTo>
                  <a:cubicBezTo>
                    <a:pt x="1930" y="1664"/>
                    <a:pt x="2156" y="1087"/>
                    <a:pt x="1930" y="586"/>
                  </a:cubicBezTo>
                  <a:cubicBezTo>
                    <a:pt x="1762" y="231"/>
                    <a:pt x="1370" y="1"/>
                    <a:pt x="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9" name="Google Shape;2709;p65"/>
            <p:cNvSpPr/>
            <p:nvPr/>
          </p:nvSpPr>
          <p:spPr>
            <a:xfrm>
              <a:off x="2104300" y="2852176"/>
              <a:ext cx="594187" cy="603186"/>
            </a:xfrm>
            <a:custGeom>
              <a:avLst/>
              <a:gdLst/>
              <a:ahLst/>
              <a:cxnLst/>
              <a:rect l="l" t="t" r="r" b="b"/>
              <a:pathLst>
                <a:path w="11555" h="11730" extrusionOk="0">
                  <a:moveTo>
                    <a:pt x="1228" y="451"/>
                  </a:moveTo>
                  <a:cubicBezTo>
                    <a:pt x="5138" y="953"/>
                    <a:pt x="8547" y="3434"/>
                    <a:pt x="10176" y="7018"/>
                  </a:cubicBezTo>
                  <a:cubicBezTo>
                    <a:pt x="10677" y="8196"/>
                    <a:pt x="11003" y="9399"/>
                    <a:pt x="11128" y="10652"/>
                  </a:cubicBezTo>
                  <a:lnTo>
                    <a:pt x="426" y="11304"/>
                  </a:lnTo>
                  <a:lnTo>
                    <a:pt x="1228" y="451"/>
                  </a:lnTo>
                  <a:close/>
                  <a:moveTo>
                    <a:pt x="852" y="0"/>
                  </a:moveTo>
                  <a:lnTo>
                    <a:pt x="0" y="11730"/>
                  </a:lnTo>
                  <a:lnTo>
                    <a:pt x="11554" y="11053"/>
                  </a:lnTo>
                  <a:lnTo>
                    <a:pt x="11554" y="10852"/>
                  </a:lnTo>
                  <a:cubicBezTo>
                    <a:pt x="11454" y="9474"/>
                    <a:pt x="11103" y="8121"/>
                    <a:pt x="10527" y="6842"/>
                  </a:cubicBezTo>
                  <a:cubicBezTo>
                    <a:pt x="8822" y="3083"/>
                    <a:pt x="5213" y="451"/>
                    <a:pt x="1078" y="25"/>
                  </a:cubicBez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0" name="Google Shape;2710;p65"/>
            <p:cNvSpPr/>
            <p:nvPr/>
          </p:nvSpPr>
          <p:spPr>
            <a:xfrm>
              <a:off x="2260215" y="4266006"/>
              <a:ext cx="70963" cy="41292"/>
            </a:xfrm>
            <a:custGeom>
              <a:avLst/>
              <a:gdLst/>
              <a:ahLst/>
              <a:cxnLst/>
              <a:rect l="l" t="t" r="r" b="b"/>
              <a:pathLst>
                <a:path w="1380" h="803" extrusionOk="0">
                  <a:moveTo>
                    <a:pt x="1254" y="0"/>
                  </a:moveTo>
                  <a:cubicBezTo>
                    <a:pt x="1254" y="0"/>
                    <a:pt x="1154" y="25"/>
                    <a:pt x="1054" y="75"/>
                  </a:cubicBezTo>
                  <a:cubicBezTo>
                    <a:pt x="928" y="125"/>
                    <a:pt x="778" y="176"/>
                    <a:pt x="627" y="251"/>
                  </a:cubicBezTo>
                  <a:cubicBezTo>
                    <a:pt x="477" y="301"/>
                    <a:pt x="302" y="351"/>
                    <a:pt x="201" y="401"/>
                  </a:cubicBezTo>
                  <a:cubicBezTo>
                    <a:pt x="76" y="426"/>
                    <a:pt x="1" y="451"/>
                    <a:pt x="1" y="451"/>
                  </a:cubicBezTo>
                  <a:lnTo>
                    <a:pt x="101" y="802"/>
                  </a:lnTo>
                  <a:cubicBezTo>
                    <a:pt x="101" y="802"/>
                    <a:pt x="176" y="777"/>
                    <a:pt x="302" y="752"/>
                  </a:cubicBezTo>
                  <a:cubicBezTo>
                    <a:pt x="427" y="702"/>
                    <a:pt x="577" y="652"/>
                    <a:pt x="753" y="602"/>
                  </a:cubicBezTo>
                  <a:cubicBezTo>
                    <a:pt x="903" y="526"/>
                    <a:pt x="1079" y="476"/>
                    <a:pt x="1179" y="426"/>
                  </a:cubicBezTo>
                  <a:cubicBezTo>
                    <a:pt x="1304" y="376"/>
                    <a:pt x="1379" y="326"/>
                    <a:pt x="1379" y="326"/>
                  </a:cubicBezTo>
                  <a:lnTo>
                    <a:pt x="1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1" name="Google Shape;2711;p65"/>
            <p:cNvSpPr/>
            <p:nvPr/>
          </p:nvSpPr>
          <p:spPr>
            <a:xfrm>
              <a:off x="2354319" y="4219571"/>
              <a:ext cx="70912" cy="49057"/>
            </a:xfrm>
            <a:custGeom>
              <a:avLst/>
              <a:gdLst/>
              <a:ahLst/>
              <a:cxnLst/>
              <a:rect l="l" t="t" r="r" b="b"/>
              <a:pathLst>
                <a:path w="1379" h="954" extrusionOk="0">
                  <a:moveTo>
                    <a:pt x="1178" y="1"/>
                  </a:moveTo>
                  <a:cubicBezTo>
                    <a:pt x="1178" y="1"/>
                    <a:pt x="878" y="151"/>
                    <a:pt x="602" y="327"/>
                  </a:cubicBezTo>
                  <a:cubicBezTo>
                    <a:pt x="301" y="477"/>
                    <a:pt x="0" y="627"/>
                    <a:pt x="0" y="627"/>
                  </a:cubicBezTo>
                  <a:lnTo>
                    <a:pt x="151" y="953"/>
                  </a:lnTo>
                  <a:cubicBezTo>
                    <a:pt x="151" y="953"/>
                    <a:pt x="477" y="803"/>
                    <a:pt x="777" y="653"/>
                  </a:cubicBezTo>
                  <a:cubicBezTo>
                    <a:pt x="1078" y="477"/>
                    <a:pt x="1379" y="302"/>
                    <a:pt x="1379" y="302"/>
                  </a:cubicBezTo>
                  <a:lnTo>
                    <a:pt x="11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2" name="Google Shape;2712;p65"/>
            <p:cNvSpPr/>
            <p:nvPr/>
          </p:nvSpPr>
          <p:spPr>
            <a:xfrm>
              <a:off x="2443230" y="4161617"/>
              <a:ext cx="67106" cy="55433"/>
            </a:xfrm>
            <a:custGeom>
              <a:avLst/>
              <a:gdLst/>
              <a:ahLst/>
              <a:cxnLst/>
              <a:rect l="l" t="t" r="r" b="b"/>
              <a:pathLst>
                <a:path w="1305" h="1078" extrusionOk="0">
                  <a:moveTo>
                    <a:pt x="1079" y="0"/>
                  </a:moveTo>
                  <a:cubicBezTo>
                    <a:pt x="1079" y="0"/>
                    <a:pt x="1028" y="50"/>
                    <a:pt x="928" y="125"/>
                  </a:cubicBezTo>
                  <a:cubicBezTo>
                    <a:pt x="828" y="201"/>
                    <a:pt x="677" y="301"/>
                    <a:pt x="552" y="401"/>
                  </a:cubicBezTo>
                  <a:cubicBezTo>
                    <a:pt x="427" y="501"/>
                    <a:pt x="276" y="602"/>
                    <a:pt x="176" y="677"/>
                  </a:cubicBezTo>
                  <a:cubicBezTo>
                    <a:pt x="76" y="727"/>
                    <a:pt x="1" y="777"/>
                    <a:pt x="1" y="777"/>
                  </a:cubicBezTo>
                  <a:lnTo>
                    <a:pt x="201" y="1078"/>
                  </a:lnTo>
                  <a:cubicBezTo>
                    <a:pt x="201" y="1078"/>
                    <a:pt x="276" y="1028"/>
                    <a:pt x="377" y="978"/>
                  </a:cubicBezTo>
                  <a:cubicBezTo>
                    <a:pt x="477" y="902"/>
                    <a:pt x="627" y="802"/>
                    <a:pt x="753" y="702"/>
                  </a:cubicBezTo>
                  <a:cubicBezTo>
                    <a:pt x="903" y="602"/>
                    <a:pt x="1028" y="501"/>
                    <a:pt x="1154" y="426"/>
                  </a:cubicBezTo>
                  <a:cubicBezTo>
                    <a:pt x="1254" y="351"/>
                    <a:pt x="1304" y="301"/>
                    <a:pt x="1304" y="301"/>
                  </a:cubicBezTo>
                  <a:lnTo>
                    <a:pt x="1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3" name="Google Shape;2713;p65"/>
            <p:cNvSpPr/>
            <p:nvPr/>
          </p:nvSpPr>
          <p:spPr>
            <a:xfrm>
              <a:off x="2524427" y="4093275"/>
              <a:ext cx="64484" cy="61913"/>
            </a:xfrm>
            <a:custGeom>
              <a:avLst/>
              <a:gdLst/>
              <a:ahLst/>
              <a:cxnLst/>
              <a:rect l="l" t="t" r="r" b="b"/>
              <a:pathLst>
                <a:path w="1254" h="1204" extrusionOk="0">
                  <a:moveTo>
                    <a:pt x="978" y="1"/>
                  </a:moveTo>
                  <a:lnTo>
                    <a:pt x="1" y="928"/>
                  </a:lnTo>
                  <a:lnTo>
                    <a:pt x="251" y="1204"/>
                  </a:lnTo>
                  <a:lnTo>
                    <a:pt x="1254" y="2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4" name="Google Shape;2714;p65"/>
            <p:cNvSpPr/>
            <p:nvPr/>
          </p:nvSpPr>
          <p:spPr>
            <a:xfrm>
              <a:off x="2597911" y="4015935"/>
              <a:ext cx="59342" cy="65821"/>
            </a:xfrm>
            <a:custGeom>
              <a:avLst/>
              <a:gdLst/>
              <a:ahLst/>
              <a:cxnLst/>
              <a:rect l="l" t="t" r="r" b="b"/>
              <a:pathLst>
                <a:path w="1154" h="1280" extrusionOk="0">
                  <a:moveTo>
                    <a:pt x="852" y="1"/>
                  </a:moveTo>
                  <a:cubicBezTo>
                    <a:pt x="852" y="1"/>
                    <a:pt x="652" y="277"/>
                    <a:pt x="451" y="527"/>
                  </a:cubicBezTo>
                  <a:cubicBezTo>
                    <a:pt x="351" y="678"/>
                    <a:pt x="226" y="778"/>
                    <a:pt x="151" y="878"/>
                  </a:cubicBezTo>
                  <a:cubicBezTo>
                    <a:pt x="50" y="978"/>
                    <a:pt x="0" y="1029"/>
                    <a:pt x="0" y="1029"/>
                  </a:cubicBezTo>
                  <a:lnTo>
                    <a:pt x="276" y="1279"/>
                  </a:lnTo>
                  <a:cubicBezTo>
                    <a:pt x="276" y="1279"/>
                    <a:pt x="326" y="1204"/>
                    <a:pt x="426" y="1129"/>
                  </a:cubicBezTo>
                  <a:cubicBezTo>
                    <a:pt x="502" y="1029"/>
                    <a:pt x="627" y="903"/>
                    <a:pt x="727" y="778"/>
                  </a:cubicBezTo>
                  <a:cubicBezTo>
                    <a:pt x="928" y="502"/>
                    <a:pt x="1153" y="227"/>
                    <a:pt x="1153" y="227"/>
                  </a:cubicBezTo>
                  <a:lnTo>
                    <a:pt x="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5" name="Google Shape;2715;p65"/>
            <p:cNvSpPr/>
            <p:nvPr/>
          </p:nvSpPr>
          <p:spPr>
            <a:xfrm>
              <a:off x="2661059" y="3930881"/>
              <a:ext cx="52862" cy="68392"/>
            </a:xfrm>
            <a:custGeom>
              <a:avLst/>
              <a:gdLst/>
              <a:ahLst/>
              <a:cxnLst/>
              <a:rect l="l" t="t" r="r" b="b"/>
              <a:pathLst>
                <a:path w="1028" h="1330" extrusionOk="0">
                  <a:moveTo>
                    <a:pt x="702" y="1"/>
                  </a:moveTo>
                  <a:cubicBezTo>
                    <a:pt x="702" y="1"/>
                    <a:pt x="677" y="76"/>
                    <a:pt x="602" y="176"/>
                  </a:cubicBezTo>
                  <a:cubicBezTo>
                    <a:pt x="552" y="302"/>
                    <a:pt x="452" y="427"/>
                    <a:pt x="376" y="577"/>
                  </a:cubicBezTo>
                  <a:cubicBezTo>
                    <a:pt x="176" y="853"/>
                    <a:pt x="0" y="1129"/>
                    <a:pt x="0" y="1129"/>
                  </a:cubicBezTo>
                  <a:lnTo>
                    <a:pt x="301" y="1329"/>
                  </a:lnTo>
                  <a:cubicBezTo>
                    <a:pt x="301" y="1329"/>
                    <a:pt x="502" y="1053"/>
                    <a:pt x="677" y="753"/>
                  </a:cubicBezTo>
                  <a:cubicBezTo>
                    <a:pt x="777" y="627"/>
                    <a:pt x="853" y="477"/>
                    <a:pt x="928" y="377"/>
                  </a:cubicBezTo>
                  <a:cubicBezTo>
                    <a:pt x="978" y="251"/>
                    <a:pt x="1028" y="176"/>
                    <a:pt x="1028" y="176"/>
                  </a:cubicBez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6" name="Google Shape;2716;p65"/>
            <p:cNvSpPr/>
            <p:nvPr/>
          </p:nvSpPr>
          <p:spPr>
            <a:xfrm>
              <a:off x="2712585" y="3839399"/>
              <a:ext cx="46486" cy="70912"/>
            </a:xfrm>
            <a:custGeom>
              <a:avLst/>
              <a:gdLst/>
              <a:ahLst/>
              <a:cxnLst/>
              <a:rect l="l" t="t" r="r" b="b"/>
              <a:pathLst>
                <a:path w="904" h="1379" extrusionOk="0">
                  <a:moveTo>
                    <a:pt x="577" y="0"/>
                  </a:moveTo>
                  <a:cubicBezTo>
                    <a:pt x="577" y="0"/>
                    <a:pt x="427" y="301"/>
                    <a:pt x="302" y="602"/>
                  </a:cubicBezTo>
                  <a:cubicBezTo>
                    <a:pt x="252" y="752"/>
                    <a:pt x="176" y="903"/>
                    <a:pt x="101" y="1028"/>
                  </a:cubicBezTo>
                  <a:cubicBezTo>
                    <a:pt x="51" y="1128"/>
                    <a:pt x="1" y="1203"/>
                    <a:pt x="1" y="1203"/>
                  </a:cubicBezTo>
                  <a:lnTo>
                    <a:pt x="327" y="1379"/>
                  </a:lnTo>
                  <a:cubicBezTo>
                    <a:pt x="327" y="1379"/>
                    <a:pt x="377" y="1304"/>
                    <a:pt x="427" y="1178"/>
                  </a:cubicBezTo>
                  <a:cubicBezTo>
                    <a:pt x="502" y="1053"/>
                    <a:pt x="577" y="928"/>
                    <a:pt x="653" y="752"/>
                  </a:cubicBezTo>
                  <a:cubicBezTo>
                    <a:pt x="778" y="452"/>
                    <a:pt x="903" y="126"/>
                    <a:pt x="903" y="126"/>
                  </a:cubicBez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7" name="Google Shape;2717;p65"/>
            <p:cNvSpPr/>
            <p:nvPr/>
          </p:nvSpPr>
          <p:spPr>
            <a:xfrm>
              <a:off x="2173875" y="3756916"/>
              <a:ext cx="141823" cy="279687"/>
            </a:xfrm>
            <a:custGeom>
              <a:avLst/>
              <a:gdLst/>
              <a:ahLst/>
              <a:cxnLst/>
              <a:rect l="l" t="t" r="r" b="b"/>
              <a:pathLst>
                <a:path w="2758" h="5439" extrusionOk="0">
                  <a:moveTo>
                    <a:pt x="51" y="0"/>
                  </a:moveTo>
                  <a:lnTo>
                    <a:pt x="1" y="176"/>
                  </a:lnTo>
                  <a:lnTo>
                    <a:pt x="652" y="401"/>
                  </a:lnTo>
                  <a:cubicBezTo>
                    <a:pt x="753" y="426"/>
                    <a:pt x="828" y="502"/>
                    <a:pt x="878" y="627"/>
                  </a:cubicBezTo>
                  <a:cubicBezTo>
                    <a:pt x="928" y="727"/>
                    <a:pt x="928" y="853"/>
                    <a:pt x="853" y="953"/>
                  </a:cubicBezTo>
                  <a:lnTo>
                    <a:pt x="727" y="1228"/>
                  </a:lnTo>
                  <a:cubicBezTo>
                    <a:pt x="652" y="1379"/>
                    <a:pt x="627" y="1529"/>
                    <a:pt x="677" y="1680"/>
                  </a:cubicBezTo>
                  <a:cubicBezTo>
                    <a:pt x="727" y="1830"/>
                    <a:pt x="853" y="1955"/>
                    <a:pt x="1003" y="2005"/>
                  </a:cubicBezTo>
                  <a:lnTo>
                    <a:pt x="1479" y="2231"/>
                  </a:lnTo>
                  <a:cubicBezTo>
                    <a:pt x="1555" y="2256"/>
                    <a:pt x="1630" y="2331"/>
                    <a:pt x="1680" y="2431"/>
                  </a:cubicBezTo>
                  <a:cubicBezTo>
                    <a:pt x="1730" y="2532"/>
                    <a:pt x="1705" y="2657"/>
                    <a:pt x="1680" y="2757"/>
                  </a:cubicBezTo>
                  <a:lnTo>
                    <a:pt x="1479" y="3183"/>
                  </a:lnTo>
                  <a:cubicBezTo>
                    <a:pt x="1404" y="3334"/>
                    <a:pt x="1404" y="3484"/>
                    <a:pt x="1454" y="3609"/>
                  </a:cubicBezTo>
                  <a:cubicBezTo>
                    <a:pt x="1504" y="3760"/>
                    <a:pt x="1605" y="3885"/>
                    <a:pt x="1755" y="3935"/>
                  </a:cubicBezTo>
                  <a:lnTo>
                    <a:pt x="2281" y="4186"/>
                  </a:lnTo>
                  <a:cubicBezTo>
                    <a:pt x="2482" y="4261"/>
                    <a:pt x="2557" y="4512"/>
                    <a:pt x="2482" y="4712"/>
                  </a:cubicBezTo>
                  <a:lnTo>
                    <a:pt x="2181" y="5364"/>
                  </a:lnTo>
                  <a:lnTo>
                    <a:pt x="2332" y="5439"/>
                  </a:lnTo>
                  <a:lnTo>
                    <a:pt x="2632" y="4762"/>
                  </a:lnTo>
                  <a:cubicBezTo>
                    <a:pt x="2758" y="4487"/>
                    <a:pt x="2632" y="4161"/>
                    <a:pt x="2357" y="4035"/>
                  </a:cubicBezTo>
                  <a:lnTo>
                    <a:pt x="1830" y="3785"/>
                  </a:lnTo>
                  <a:cubicBezTo>
                    <a:pt x="1730" y="3735"/>
                    <a:pt x="1655" y="3660"/>
                    <a:pt x="1605" y="3559"/>
                  </a:cubicBezTo>
                  <a:cubicBezTo>
                    <a:pt x="1580" y="3459"/>
                    <a:pt x="1580" y="3359"/>
                    <a:pt x="1630" y="3259"/>
                  </a:cubicBezTo>
                  <a:lnTo>
                    <a:pt x="1830" y="2807"/>
                  </a:lnTo>
                  <a:cubicBezTo>
                    <a:pt x="1880" y="2682"/>
                    <a:pt x="1905" y="2532"/>
                    <a:pt x="1830" y="2381"/>
                  </a:cubicBezTo>
                  <a:cubicBezTo>
                    <a:pt x="1780" y="2231"/>
                    <a:pt x="1680" y="2131"/>
                    <a:pt x="1530" y="2056"/>
                  </a:cubicBezTo>
                  <a:lnTo>
                    <a:pt x="1053" y="1855"/>
                  </a:lnTo>
                  <a:cubicBezTo>
                    <a:pt x="953" y="1805"/>
                    <a:pt x="878" y="1730"/>
                    <a:pt x="853" y="1629"/>
                  </a:cubicBezTo>
                  <a:cubicBezTo>
                    <a:pt x="803" y="1504"/>
                    <a:pt x="828" y="1404"/>
                    <a:pt x="878" y="1304"/>
                  </a:cubicBezTo>
                  <a:lnTo>
                    <a:pt x="1028" y="1028"/>
                  </a:lnTo>
                  <a:cubicBezTo>
                    <a:pt x="1103" y="878"/>
                    <a:pt x="1103" y="702"/>
                    <a:pt x="1053" y="552"/>
                  </a:cubicBezTo>
                  <a:cubicBezTo>
                    <a:pt x="978" y="401"/>
                    <a:pt x="853" y="276"/>
                    <a:pt x="702" y="226"/>
                  </a:cubicBezTo>
                  <a:lnTo>
                    <a:pt x="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8" name="Google Shape;2718;p65"/>
            <p:cNvSpPr/>
            <p:nvPr/>
          </p:nvSpPr>
          <p:spPr>
            <a:xfrm>
              <a:off x="1026829" y="4339438"/>
              <a:ext cx="1808221" cy="107010"/>
            </a:xfrm>
            <a:custGeom>
              <a:avLst/>
              <a:gdLst/>
              <a:ahLst/>
              <a:cxnLst/>
              <a:rect l="l" t="t" r="r" b="b"/>
              <a:pathLst>
                <a:path w="35164" h="2081" extrusionOk="0">
                  <a:moveTo>
                    <a:pt x="1" y="1"/>
                  </a:moveTo>
                  <a:lnTo>
                    <a:pt x="1" y="2081"/>
                  </a:lnTo>
                  <a:lnTo>
                    <a:pt x="35164" y="2081"/>
                  </a:lnTo>
                  <a:lnTo>
                    <a:pt x="35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9" name="Google Shape;2719;p65"/>
            <p:cNvSpPr/>
            <p:nvPr/>
          </p:nvSpPr>
          <p:spPr>
            <a:xfrm>
              <a:off x="654370" y="3510753"/>
              <a:ext cx="1477008" cy="935684"/>
            </a:xfrm>
            <a:custGeom>
              <a:avLst/>
              <a:gdLst/>
              <a:ahLst/>
              <a:cxnLst/>
              <a:rect l="l" t="t" r="r" b="b"/>
              <a:pathLst>
                <a:path w="28723" h="18196" extrusionOk="0">
                  <a:moveTo>
                    <a:pt x="1" y="0"/>
                  </a:moveTo>
                  <a:lnTo>
                    <a:pt x="3685" y="18196"/>
                  </a:lnTo>
                  <a:lnTo>
                    <a:pt x="28723" y="18196"/>
                  </a:lnTo>
                  <a:lnTo>
                    <a:pt x="2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0" name="Google Shape;2720;p65"/>
            <p:cNvSpPr/>
            <p:nvPr/>
          </p:nvSpPr>
          <p:spPr>
            <a:xfrm>
              <a:off x="2681680" y="4142282"/>
              <a:ext cx="88961" cy="87675"/>
            </a:xfrm>
            <a:custGeom>
              <a:avLst/>
              <a:gdLst/>
              <a:ahLst/>
              <a:cxnLst/>
              <a:rect l="l" t="t" r="r" b="b"/>
              <a:pathLst>
                <a:path w="1730" h="1705" extrusionOk="0">
                  <a:moveTo>
                    <a:pt x="301" y="0"/>
                  </a:moveTo>
                  <a:lnTo>
                    <a:pt x="0" y="301"/>
                  </a:lnTo>
                  <a:lnTo>
                    <a:pt x="1429" y="1704"/>
                  </a:lnTo>
                  <a:lnTo>
                    <a:pt x="1730" y="1404"/>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1" name="Google Shape;2721;p65"/>
            <p:cNvSpPr/>
            <p:nvPr/>
          </p:nvSpPr>
          <p:spPr>
            <a:xfrm>
              <a:off x="2682965" y="4142282"/>
              <a:ext cx="86390" cy="87675"/>
            </a:xfrm>
            <a:custGeom>
              <a:avLst/>
              <a:gdLst/>
              <a:ahLst/>
              <a:cxnLst/>
              <a:rect l="l" t="t" r="r" b="b"/>
              <a:pathLst>
                <a:path w="1680" h="1705" extrusionOk="0">
                  <a:moveTo>
                    <a:pt x="1404" y="0"/>
                  </a:moveTo>
                  <a:lnTo>
                    <a:pt x="0" y="1404"/>
                  </a:lnTo>
                  <a:lnTo>
                    <a:pt x="301" y="1704"/>
                  </a:lnTo>
                  <a:lnTo>
                    <a:pt x="1680" y="301"/>
                  </a:lnTo>
                  <a:lnTo>
                    <a:pt x="1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2" name="Google Shape;2722;p65"/>
            <p:cNvSpPr/>
            <p:nvPr/>
          </p:nvSpPr>
          <p:spPr>
            <a:xfrm>
              <a:off x="615700" y="4066227"/>
              <a:ext cx="225591" cy="19386"/>
            </a:xfrm>
            <a:custGeom>
              <a:avLst/>
              <a:gdLst/>
              <a:ahLst/>
              <a:cxnLst/>
              <a:rect l="l" t="t" r="r" b="b"/>
              <a:pathLst>
                <a:path w="4387" h="377" extrusionOk="0">
                  <a:moveTo>
                    <a:pt x="1" y="0"/>
                  </a:moveTo>
                  <a:lnTo>
                    <a:pt x="1" y="376"/>
                  </a:lnTo>
                  <a:lnTo>
                    <a:pt x="4387" y="376"/>
                  </a:lnTo>
                  <a:lnTo>
                    <a:pt x="4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3" name="Google Shape;2723;p65"/>
            <p:cNvSpPr/>
            <p:nvPr/>
          </p:nvSpPr>
          <p:spPr>
            <a:xfrm>
              <a:off x="703377" y="4001794"/>
              <a:ext cx="123774" cy="19386"/>
            </a:xfrm>
            <a:custGeom>
              <a:avLst/>
              <a:gdLst/>
              <a:ahLst/>
              <a:cxnLst/>
              <a:rect l="l" t="t" r="r" b="b"/>
              <a:pathLst>
                <a:path w="2407" h="377" extrusionOk="0">
                  <a:moveTo>
                    <a:pt x="0" y="0"/>
                  </a:moveTo>
                  <a:lnTo>
                    <a:pt x="0" y="376"/>
                  </a:lnTo>
                  <a:lnTo>
                    <a:pt x="2406" y="376"/>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4" name="Google Shape;2724;p65"/>
            <p:cNvSpPr/>
            <p:nvPr/>
          </p:nvSpPr>
          <p:spPr>
            <a:xfrm>
              <a:off x="641514" y="3144723"/>
              <a:ext cx="51577" cy="18101"/>
            </a:xfrm>
            <a:custGeom>
              <a:avLst/>
              <a:gdLst/>
              <a:ahLst/>
              <a:cxnLst/>
              <a:rect l="l" t="t" r="r" b="b"/>
              <a:pathLst>
                <a:path w="1003" h="352" extrusionOk="0">
                  <a:moveTo>
                    <a:pt x="25" y="1"/>
                  </a:moveTo>
                  <a:lnTo>
                    <a:pt x="0" y="351"/>
                  </a:lnTo>
                  <a:lnTo>
                    <a:pt x="1003" y="351"/>
                  </a:lnTo>
                  <a:lnTo>
                    <a:pt x="1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5" name="Google Shape;2725;p65"/>
            <p:cNvSpPr/>
            <p:nvPr/>
          </p:nvSpPr>
          <p:spPr>
            <a:xfrm>
              <a:off x="717518" y="3144723"/>
              <a:ext cx="50343" cy="19386"/>
            </a:xfrm>
            <a:custGeom>
              <a:avLst/>
              <a:gdLst/>
              <a:ahLst/>
              <a:cxnLst/>
              <a:rect l="l" t="t" r="r" b="b"/>
              <a:pathLst>
                <a:path w="979" h="377" extrusionOk="0">
                  <a:moveTo>
                    <a:pt x="1" y="1"/>
                  </a:moveTo>
                  <a:lnTo>
                    <a:pt x="1" y="351"/>
                  </a:lnTo>
                  <a:lnTo>
                    <a:pt x="978" y="3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6" name="Google Shape;2726;p65"/>
            <p:cNvSpPr/>
            <p:nvPr/>
          </p:nvSpPr>
          <p:spPr>
            <a:xfrm>
              <a:off x="792287" y="3144723"/>
              <a:ext cx="51577" cy="19386"/>
            </a:xfrm>
            <a:custGeom>
              <a:avLst/>
              <a:gdLst/>
              <a:ahLst/>
              <a:cxnLst/>
              <a:rect l="l" t="t" r="r" b="b"/>
              <a:pathLst>
                <a:path w="1003" h="377" extrusionOk="0">
                  <a:moveTo>
                    <a:pt x="0" y="1"/>
                  </a:moveTo>
                  <a:lnTo>
                    <a:pt x="0" y="376"/>
                  </a:lnTo>
                  <a:lnTo>
                    <a:pt x="1003" y="376"/>
                  </a:lnTo>
                  <a:lnTo>
                    <a:pt x="1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7" name="Google Shape;2727;p65"/>
            <p:cNvSpPr/>
            <p:nvPr/>
          </p:nvSpPr>
          <p:spPr>
            <a:xfrm>
              <a:off x="868342" y="3144723"/>
              <a:ext cx="50291" cy="19386"/>
            </a:xfrm>
            <a:custGeom>
              <a:avLst/>
              <a:gdLst/>
              <a:ahLst/>
              <a:cxnLst/>
              <a:rect l="l" t="t" r="r" b="b"/>
              <a:pathLst>
                <a:path w="978" h="377" extrusionOk="0">
                  <a:moveTo>
                    <a:pt x="0" y="1"/>
                  </a:moveTo>
                  <a:lnTo>
                    <a:pt x="0" y="376"/>
                  </a:lnTo>
                  <a:lnTo>
                    <a:pt x="978" y="376"/>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8" name="Google Shape;2728;p65"/>
            <p:cNvSpPr/>
            <p:nvPr/>
          </p:nvSpPr>
          <p:spPr>
            <a:xfrm>
              <a:off x="943060" y="3146009"/>
              <a:ext cx="50343" cy="18101"/>
            </a:xfrm>
            <a:custGeom>
              <a:avLst/>
              <a:gdLst/>
              <a:ahLst/>
              <a:cxnLst/>
              <a:rect l="l" t="t" r="r" b="b"/>
              <a:pathLst>
                <a:path w="979" h="352" extrusionOk="0">
                  <a:moveTo>
                    <a:pt x="1" y="1"/>
                  </a:moveTo>
                  <a:lnTo>
                    <a:pt x="1" y="351"/>
                  </a:lnTo>
                  <a:lnTo>
                    <a:pt x="978" y="351"/>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9" name="Google Shape;2729;p65"/>
            <p:cNvSpPr/>
            <p:nvPr/>
          </p:nvSpPr>
          <p:spPr>
            <a:xfrm>
              <a:off x="1019115" y="3146009"/>
              <a:ext cx="50291" cy="19386"/>
            </a:xfrm>
            <a:custGeom>
              <a:avLst/>
              <a:gdLst/>
              <a:ahLst/>
              <a:cxnLst/>
              <a:rect l="l" t="t" r="r" b="b"/>
              <a:pathLst>
                <a:path w="978" h="377" extrusionOk="0">
                  <a:moveTo>
                    <a:pt x="0" y="1"/>
                  </a:moveTo>
                  <a:lnTo>
                    <a:pt x="0" y="351"/>
                  </a:lnTo>
                  <a:lnTo>
                    <a:pt x="978" y="377"/>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0" name="Google Shape;2730;p65"/>
            <p:cNvSpPr/>
            <p:nvPr/>
          </p:nvSpPr>
          <p:spPr>
            <a:xfrm>
              <a:off x="1093885" y="3146009"/>
              <a:ext cx="50291" cy="19386"/>
            </a:xfrm>
            <a:custGeom>
              <a:avLst/>
              <a:gdLst/>
              <a:ahLst/>
              <a:cxnLst/>
              <a:rect l="l" t="t" r="r" b="b"/>
              <a:pathLst>
                <a:path w="978" h="377" extrusionOk="0">
                  <a:moveTo>
                    <a:pt x="0" y="1"/>
                  </a:moveTo>
                  <a:lnTo>
                    <a:pt x="0" y="377"/>
                  </a:lnTo>
                  <a:lnTo>
                    <a:pt x="978" y="377"/>
                  </a:lnTo>
                  <a:lnTo>
                    <a:pt x="9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1" name="Google Shape;2731;p65"/>
            <p:cNvSpPr/>
            <p:nvPr/>
          </p:nvSpPr>
          <p:spPr>
            <a:xfrm>
              <a:off x="2171304" y="3632884"/>
              <a:ext cx="77391" cy="28694"/>
            </a:xfrm>
            <a:custGeom>
              <a:avLst/>
              <a:gdLst/>
              <a:ahLst/>
              <a:cxnLst/>
              <a:rect l="l" t="t" r="r" b="b"/>
              <a:pathLst>
                <a:path w="1505" h="558" extrusionOk="0">
                  <a:moveTo>
                    <a:pt x="714" y="0"/>
                  </a:moveTo>
                  <a:cubicBezTo>
                    <a:pt x="384" y="0"/>
                    <a:pt x="26" y="232"/>
                    <a:pt x="26" y="232"/>
                  </a:cubicBezTo>
                  <a:cubicBezTo>
                    <a:pt x="26" y="232"/>
                    <a:pt x="0" y="296"/>
                    <a:pt x="95" y="296"/>
                  </a:cubicBezTo>
                  <a:cubicBezTo>
                    <a:pt x="133" y="296"/>
                    <a:pt x="190" y="286"/>
                    <a:pt x="276" y="257"/>
                  </a:cubicBezTo>
                  <a:cubicBezTo>
                    <a:pt x="330" y="244"/>
                    <a:pt x="369" y="237"/>
                    <a:pt x="402" y="237"/>
                  </a:cubicBezTo>
                  <a:cubicBezTo>
                    <a:pt x="493" y="237"/>
                    <a:pt x="537" y="284"/>
                    <a:pt x="702" y="357"/>
                  </a:cubicBezTo>
                  <a:cubicBezTo>
                    <a:pt x="928" y="432"/>
                    <a:pt x="1003" y="432"/>
                    <a:pt x="1128" y="508"/>
                  </a:cubicBezTo>
                  <a:cubicBezTo>
                    <a:pt x="1204" y="533"/>
                    <a:pt x="1454" y="558"/>
                    <a:pt x="1454" y="558"/>
                  </a:cubicBezTo>
                  <a:lnTo>
                    <a:pt x="1504" y="182"/>
                  </a:lnTo>
                  <a:cubicBezTo>
                    <a:pt x="1153" y="107"/>
                    <a:pt x="1229" y="82"/>
                    <a:pt x="803" y="6"/>
                  </a:cubicBezTo>
                  <a:cubicBezTo>
                    <a:pt x="773" y="2"/>
                    <a:pt x="744" y="0"/>
                    <a:pt x="714"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2" name="Google Shape;2732;p65"/>
            <p:cNvSpPr/>
            <p:nvPr/>
          </p:nvSpPr>
          <p:spPr>
            <a:xfrm>
              <a:off x="2189354" y="3648670"/>
              <a:ext cx="56770" cy="16712"/>
            </a:xfrm>
            <a:custGeom>
              <a:avLst/>
              <a:gdLst/>
              <a:ahLst/>
              <a:cxnLst/>
              <a:rect l="l" t="t" r="r" b="b"/>
              <a:pathLst>
                <a:path w="1104" h="325" extrusionOk="0">
                  <a:moveTo>
                    <a:pt x="652" y="0"/>
                  </a:moveTo>
                  <a:cubicBezTo>
                    <a:pt x="652" y="0"/>
                    <a:pt x="0" y="201"/>
                    <a:pt x="151" y="301"/>
                  </a:cubicBezTo>
                  <a:cubicBezTo>
                    <a:pt x="176" y="317"/>
                    <a:pt x="211" y="324"/>
                    <a:pt x="253" y="324"/>
                  </a:cubicBezTo>
                  <a:cubicBezTo>
                    <a:pt x="468" y="324"/>
                    <a:pt x="873" y="146"/>
                    <a:pt x="1103" y="125"/>
                  </a:cubicBezTo>
                  <a:lnTo>
                    <a:pt x="652" y="0"/>
                  </a:ln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3" name="Google Shape;2733;p65"/>
            <p:cNvSpPr/>
            <p:nvPr/>
          </p:nvSpPr>
          <p:spPr>
            <a:xfrm>
              <a:off x="2224167" y="3490801"/>
              <a:ext cx="253924" cy="196897"/>
            </a:xfrm>
            <a:custGeom>
              <a:avLst/>
              <a:gdLst/>
              <a:ahLst/>
              <a:cxnLst/>
              <a:rect l="l" t="t" r="r" b="b"/>
              <a:pathLst>
                <a:path w="4938" h="3829" extrusionOk="0">
                  <a:moveTo>
                    <a:pt x="4041" y="0"/>
                  </a:moveTo>
                  <a:cubicBezTo>
                    <a:pt x="3942" y="0"/>
                    <a:pt x="3832" y="12"/>
                    <a:pt x="3709" y="38"/>
                  </a:cubicBezTo>
                  <a:cubicBezTo>
                    <a:pt x="3008" y="163"/>
                    <a:pt x="3459" y="1466"/>
                    <a:pt x="3133" y="1942"/>
                  </a:cubicBezTo>
                  <a:cubicBezTo>
                    <a:pt x="2572" y="2744"/>
                    <a:pt x="1048" y="2824"/>
                    <a:pt x="461" y="2824"/>
                  </a:cubicBezTo>
                  <a:cubicBezTo>
                    <a:pt x="314" y="2824"/>
                    <a:pt x="226" y="2819"/>
                    <a:pt x="226" y="2819"/>
                  </a:cubicBezTo>
                  <a:cubicBezTo>
                    <a:pt x="0" y="3020"/>
                    <a:pt x="125" y="3371"/>
                    <a:pt x="125" y="3371"/>
                  </a:cubicBezTo>
                  <a:cubicBezTo>
                    <a:pt x="125" y="3371"/>
                    <a:pt x="1451" y="3828"/>
                    <a:pt x="2610" y="3828"/>
                  </a:cubicBezTo>
                  <a:cubicBezTo>
                    <a:pt x="3144" y="3828"/>
                    <a:pt x="3643" y="3731"/>
                    <a:pt x="3960" y="3446"/>
                  </a:cubicBezTo>
                  <a:cubicBezTo>
                    <a:pt x="4937" y="2544"/>
                    <a:pt x="4937" y="1366"/>
                    <a:pt x="4812" y="664"/>
                  </a:cubicBezTo>
                  <a:cubicBezTo>
                    <a:pt x="4750" y="289"/>
                    <a:pt x="4531" y="0"/>
                    <a:pt x="4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4" name="Google Shape;2734;p65"/>
            <p:cNvSpPr/>
            <p:nvPr/>
          </p:nvSpPr>
          <p:spPr>
            <a:xfrm>
              <a:off x="2661059" y="4281433"/>
              <a:ext cx="36150" cy="45252"/>
            </a:xfrm>
            <a:custGeom>
              <a:avLst/>
              <a:gdLst/>
              <a:ahLst/>
              <a:cxnLst/>
              <a:rect l="l" t="t" r="r" b="b"/>
              <a:pathLst>
                <a:path w="703" h="880" extrusionOk="0">
                  <a:moveTo>
                    <a:pt x="502" y="1"/>
                  </a:moveTo>
                  <a:lnTo>
                    <a:pt x="0" y="302"/>
                  </a:lnTo>
                  <a:cubicBezTo>
                    <a:pt x="76" y="377"/>
                    <a:pt x="126" y="452"/>
                    <a:pt x="176" y="502"/>
                  </a:cubicBezTo>
                  <a:cubicBezTo>
                    <a:pt x="251" y="602"/>
                    <a:pt x="251" y="628"/>
                    <a:pt x="25" y="878"/>
                  </a:cubicBezTo>
                  <a:cubicBezTo>
                    <a:pt x="37" y="879"/>
                    <a:pt x="48" y="879"/>
                    <a:pt x="59" y="879"/>
                  </a:cubicBezTo>
                  <a:cubicBezTo>
                    <a:pt x="395" y="879"/>
                    <a:pt x="678" y="526"/>
                    <a:pt x="702" y="477"/>
                  </a:cubicBezTo>
                  <a:cubicBezTo>
                    <a:pt x="677" y="352"/>
                    <a:pt x="602" y="176"/>
                    <a:pt x="502"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5" name="Google Shape;2735;p65"/>
            <p:cNvSpPr/>
            <p:nvPr/>
          </p:nvSpPr>
          <p:spPr>
            <a:xfrm>
              <a:off x="2644243" y="4305962"/>
              <a:ext cx="67106" cy="36613"/>
            </a:xfrm>
            <a:custGeom>
              <a:avLst/>
              <a:gdLst/>
              <a:ahLst/>
              <a:cxnLst/>
              <a:rect l="l" t="t" r="r" b="b"/>
              <a:pathLst>
                <a:path w="1305" h="712" extrusionOk="0">
                  <a:moveTo>
                    <a:pt x="1029" y="0"/>
                  </a:moveTo>
                  <a:lnTo>
                    <a:pt x="1029" y="0"/>
                  </a:lnTo>
                  <a:cubicBezTo>
                    <a:pt x="1005" y="49"/>
                    <a:pt x="722" y="402"/>
                    <a:pt x="386" y="402"/>
                  </a:cubicBezTo>
                  <a:cubicBezTo>
                    <a:pt x="375" y="402"/>
                    <a:pt x="364" y="402"/>
                    <a:pt x="352" y="401"/>
                  </a:cubicBezTo>
                  <a:cubicBezTo>
                    <a:pt x="352" y="401"/>
                    <a:pt x="0" y="712"/>
                    <a:pt x="219" y="712"/>
                  </a:cubicBezTo>
                  <a:cubicBezTo>
                    <a:pt x="241" y="712"/>
                    <a:pt x="268" y="709"/>
                    <a:pt x="302" y="702"/>
                  </a:cubicBezTo>
                  <a:cubicBezTo>
                    <a:pt x="678" y="652"/>
                    <a:pt x="1305" y="401"/>
                    <a:pt x="1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6" name="Google Shape;2736;p65"/>
            <p:cNvSpPr/>
            <p:nvPr/>
          </p:nvSpPr>
          <p:spPr>
            <a:xfrm>
              <a:off x="2407182" y="3802014"/>
              <a:ext cx="289663" cy="501369"/>
            </a:xfrm>
            <a:custGeom>
              <a:avLst/>
              <a:gdLst/>
              <a:ahLst/>
              <a:cxnLst/>
              <a:rect l="l" t="t" r="r" b="b"/>
              <a:pathLst>
                <a:path w="5633" h="9750" extrusionOk="0">
                  <a:moveTo>
                    <a:pt x="2782" y="1"/>
                  </a:moveTo>
                  <a:lnTo>
                    <a:pt x="852" y="803"/>
                  </a:lnTo>
                  <a:lnTo>
                    <a:pt x="0" y="1153"/>
                  </a:lnTo>
                  <a:cubicBezTo>
                    <a:pt x="0" y="1153"/>
                    <a:pt x="175" y="2256"/>
                    <a:pt x="451" y="2883"/>
                  </a:cubicBezTo>
                  <a:cubicBezTo>
                    <a:pt x="1328" y="4838"/>
                    <a:pt x="1454" y="4737"/>
                    <a:pt x="1729" y="5164"/>
                  </a:cubicBezTo>
                  <a:cubicBezTo>
                    <a:pt x="1729" y="5214"/>
                    <a:pt x="1754" y="5239"/>
                    <a:pt x="1780" y="5289"/>
                  </a:cubicBezTo>
                  <a:cubicBezTo>
                    <a:pt x="2306" y="6266"/>
                    <a:pt x="3684" y="8647"/>
                    <a:pt x="4962" y="9725"/>
                  </a:cubicBezTo>
                  <a:cubicBezTo>
                    <a:pt x="4983" y="9742"/>
                    <a:pt x="5011" y="9750"/>
                    <a:pt x="5043" y="9750"/>
                  </a:cubicBezTo>
                  <a:cubicBezTo>
                    <a:pt x="5246" y="9750"/>
                    <a:pt x="5632" y="9443"/>
                    <a:pt x="5589" y="9249"/>
                  </a:cubicBezTo>
                  <a:cubicBezTo>
                    <a:pt x="5138" y="7620"/>
                    <a:pt x="4787" y="7269"/>
                    <a:pt x="4311" y="5514"/>
                  </a:cubicBezTo>
                  <a:cubicBezTo>
                    <a:pt x="4186" y="4988"/>
                    <a:pt x="4035" y="3960"/>
                    <a:pt x="3910" y="3309"/>
                  </a:cubicBezTo>
                  <a:cubicBezTo>
                    <a:pt x="3759" y="2532"/>
                    <a:pt x="3484" y="677"/>
                    <a:pt x="2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7" name="Google Shape;2737;p65"/>
            <p:cNvSpPr/>
            <p:nvPr/>
          </p:nvSpPr>
          <p:spPr>
            <a:xfrm>
              <a:off x="2403274" y="4320103"/>
              <a:ext cx="41292" cy="34402"/>
            </a:xfrm>
            <a:custGeom>
              <a:avLst/>
              <a:gdLst/>
              <a:ahLst/>
              <a:cxnLst/>
              <a:rect l="l" t="t" r="r" b="b"/>
              <a:pathLst>
                <a:path w="803" h="669" extrusionOk="0">
                  <a:moveTo>
                    <a:pt x="803" y="1"/>
                  </a:moveTo>
                  <a:lnTo>
                    <a:pt x="226" y="76"/>
                  </a:lnTo>
                  <a:cubicBezTo>
                    <a:pt x="251" y="151"/>
                    <a:pt x="277" y="251"/>
                    <a:pt x="302" y="327"/>
                  </a:cubicBezTo>
                  <a:cubicBezTo>
                    <a:pt x="327" y="427"/>
                    <a:pt x="327" y="477"/>
                    <a:pt x="1" y="602"/>
                  </a:cubicBezTo>
                  <a:cubicBezTo>
                    <a:pt x="84" y="651"/>
                    <a:pt x="176" y="669"/>
                    <a:pt x="268" y="669"/>
                  </a:cubicBezTo>
                  <a:cubicBezTo>
                    <a:pt x="508" y="669"/>
                    <a:pt x="741" y="545"/>
                    <a:pt x="778" y="527"/>
                  </a:cubicBezTo>
                  <a:cubicBezTo>
                    <a:pt x="803" y="377"/>
                    <a:pt x="803" y="201"/>
                    <a:pt x="803" y="1"/>
                  </a:cubicBezTo>
                  <a:close/>
                </a:path>
              </a:pathLst>
            </a:custGeom>
            <a:solidFill>
              <a:srgbClr val="F9B2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8" name="Google Shape;2738;p65"/>
            <p:cNvSpPr/>
            <p:nvPr/>
          </p:nvSpPr>
          <p:spPr>
            <a:xfrm>
              <a:off x="2376226" y="4347203"/>
              <a:ext cx="70809" cy="20775"/>
            </a:xfrm>
            <a:custGeom>
              <a:avLst/>
              <a:gdLst/>
              <a:ahLst/>
              <a:cxnLst/>
              <a:rect l="l" t="t" r="r" b="b"/>
              <a:pathLst>
                <a:path w="1377" h="404" extrusionOk="0">
                  <a:moveTo>
                    <a:pt x="1304" y="0"/>
                  </a:moveTo>
                  <a:cubicBezTo>
                    <a:pt x="1267" y="18"/>
                    <a:pt x="1034" y="142"/>
                    <a:pt x="794" y="142"/>
                  </a:cubicBezTo>
                  <a:cubicBezTo>
                    <a:pt x="702" y="142"/>
                    <a:pt x="610" y="124"/>
                    <a:pt x="527" y="75"/>
                  </a:cubicBezTo>
                  <a:cubicBezTo>
                    <a:pt x="527" y="75"/>
                    <a:pt x="1" y="226"/>
                    <a:pt x="351" y="326"/>
                  </a:cubicBezTo>
                  <a:cubicBezTo>
                    <a:pt x="488" y="371"/>
                    <a:pt x="663" y="404"/>
                    <a:pt x="828" y="404"/>
                  </a:cubicBezTo>
                  <a:cubicBezTo>
                    <a:pt x="1119" y="404"/>
                    <a:pt x="1377" y="304"/>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9" name="Google Shape;2739;p65"/>
            <p:cNvSpPr/>
            <p:nvPr/>
          </p:nvSpPr>
          <p:spPr>
            <a:xfrm>
              <a:off x="2407182" y="3843256"/>
              <a:ext cx="113438" cy="224305"/>
            </a:xfrm>
            <a:custGeom>
              <a:avLst/>
              <a:gdLst/>
              <a:ahLst/>
              <a:cxnLst/>
              <a:rect l="l" t="t" r="r" b="b"/>
              <a:pathLst>
                <a:path w="2206" h="4362" extrusionOk="0">
                  <a:moveTo>
                    <a:pt x="852" y="1"/>
                  </a:moveTo>
                  <a:lnTo>
                    <a:pt x="0" y="351"/>
                  </a:lnTo>
                  <a:cubicBezTo>
                    <a:pt x="0" y="351"/>
                    <a:pt x="175" y="1454"/>
                    <a:pt x="451" y="2081"/>
                  </a:cubicBezTo>
                  <a:cubicBezTo>
                    <a:pt x="1328" y="4036"/>
                    <a:pt x="1454" y="3935"/>
                    <a:pt x="1729" y="4362"/>
                  </a:cubicBezTo>
                  <a:cubicBezTo>
                    <a:pt x="1805" y="4161"/>
                    <a:pt x="1880" y="3961"/>
                    <a:pt x="1955" y="3735"/>
                  </a:cubicBezTo>
                  <a:cubicBezTo>
                    <a:pt x="2206" y="3008"/>
                    <a:pt x="2080" y="953"/>
                    <a:pt x="1729" y="76"/>
                  </a:cubicBezTo>
                  <a:lnTo>
                    <a:pt x="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0" name="Google Shape;2740;p65"/>
            <p:cNvSpPr/>
            <p:nvPr/>
          </p:nvSpPr>
          <p:spPr>
            <a:xfrm>
              <a:off x="2347891" y="3822635"/>
              <a:ext cx="183064" cy="510985"/>
            </a:xfrm>
            <a:custGeom>
              <a:avLst/>
              <a:gdLst/>
              <a:ahLst/>
              <a:cxnLst/>
              <a:rect l="l" t="t" r="r" b="b"/>
              <a:pathLst>
                <a:path w="3560" h="9937" extrusionOk="0">
                  <a:moveTo>
                    <a:pt x="326" y="1"/>
                  </a:moveTo>
                  <a:cubicBezTo>
                    <a:pt x="326" y="1"/>
                    <a:pt x="25" y="1053"/>
                    <a:pt x="25" y="1755"/>
                  </a:cubicBezTo>
                  <a:cubicBezTo>
                    <a:pt x="0" y="4061"/>
                    <a:pt x="0" y="3986"/>
                    <a:pt x="25" y="4612"/>
                  </a:cubicBezTo>
                  <a:cubicBezTo>
                    <a:pt x="100" y="5715"/>
                    <a:pt x="577" y="8321"/>
                    <a:pt x="1278" y="9850"/>
                  </a:cubicBezTo>
                  <a:lnTo>
                    <a:pt x="1328" y="9900"/>
                  </a:lnTo>
                  <a:lnTo>
                    <a:pt x="1404" y="9925"/>
                  </a:lnTo>
                  <a:cubicBezTo>
                    <a:pt x="1437" y="9933"/>
                    <a:pt x="1475" y="9936"/>
                    <a:pt x="1515" y="9936"/>
                  </a:cubicBezTo>
                  <a:cubicBezTo>
                    <a:pt x="1741" y="9936"/>
                    <a:pt x="2034" y="9820"/>
                    <a:pt x="2055" y="9650"/>
                  </a:cubicBezTo>
                  <a:cubicBezTo>
                    <a:pt x="2331" y="8021"/>
                    <a:pt x="2506" y="7620"/>
                    <a:pt x="2506" y="5765"/>
                  </a:cubicBezTo>
                  <a:cubicBezTo>
                    <a:pt x="2506" y="4863"/>
                    <a:pt x="2857" y="4211"/>
                    <a:pt x="3008" y="3559"/>
                  </a:cubicBezTo>
                  <a:cubicBezTo>
                    <a:pt x="3208" y="2808"/>
                    <a:pt x="3559" y="978"/>
                    <a:pt x="3208" y="76"/>
                  </a:cubicBezTo>
                  <a:lnTo>
                    <a:pt x="3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1" name="Google Shape;2741;p65"/>
            <p:cNvSpPr/>
            <p:nvPr/>
          </p:nvSpPr>
          <p:spPr>
            <a:xfrm>
              <a:off x="2360747" y="3831686"/>
              <a:ext cx="59342" cy="501369"/>
            </a:xfrm>
            <a:custGeom>
              <a:avLst/>
              <a:gdLst/>
              <a:ahLst/>
              <a:cxnLst/>
              <a:rect l="l" t="t" r="r" b="b"/>
              <a:pathLst>
                <a:path w="1154" h="9750" extrusionOk="0">
                  <a:moveTo>
                    <a:pt x="552" y="0"/>
                  </a:moveTo>
                  <a:cubicBezTo>
                    <a:pt x="176" y="877"/>
                    <a:pt x="1" y="1880"/>
                    <a:pt x="1" y="3033"/>
                  </a:cubicBezTo>
                  <a:cubicBezTo>
                    <a:pt x="1" y="4085"/>
                    <a:pt x="151" y="5163"/>
                    <a:pt x="276" y="6115"/>
                  </a:cubicBezTo>
                  <a:cubicBezTo>
                    <a:pt x="452" y="7218"/>
                    <a:pt x="627" y="8496"/>
                    <a:pt x="1078" y="9724"/>
                  </a:cubicBezTo>
                  <a:lnTo>
                    <a:pt x="1154" y="9749"/>
                  </a:lnTo>
                  <a:cubicBezTo>
                    <a:pt x="703" y="8521"/>
                    <a:pt x="527" y="7218"/>
                    <a:pt x="352" y="6090"/>
                  </a:cubicBezTo>
                  <a:cubicBezTo>
                    <a:pt x="226" y="5163"/>
                    <a:pt x="76" y="4085"/>
                    <a:pt x="51" y="3033"/>
                  </a:cubicBezTo>
                  <a:cubicBezTo>
                    <a:pt x="51" y="1905"/>
                    <a:pt x="251" y="877"/>
                    <a:pt x="602" y="50"/>
                  </a:cubicBezTo>
                  <a:lnTo>
                    <a:pt x="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2" name="Google Shape;2742;p65"/>
            <p:cNvSpPr/>
            <p:nvPr/>
          </p:nvSpPr>
          <p:spPr>
            <a:xfrm>
              <a:off x="2358176" y="3802014"/>
              <a:ext cx="230733" cy="94463"/>
            </a:xfrm>
            <a:custGeom>
              <a:avLst/>
              <a:gdLst/>
              <a:ahLst/>
              <a:cxnLst/>
              <a:rect l="l" t="t" r="r" b="b"/>
              <a:pathLst>
                <a:path w="4487" h="1837" extrusionOk="0">
                  <a:moveTo>
                    <a:pt x="3735" y="1"/>
                  </a:moveTo>
                  <a:lnTo>
                    <a:pt x="2632" y="477"/>
                  </a:lnTo>
                  <a:lnTo>
                    <a:pt x="126" y="402"/>
                  </a:lnTo>
                  <a:cubicBezTo>
                    <a:pt x="126" y="402"/>
                    <a:pt x="76" y="627"/>
                    <a:pt x="1" y="928"/>
                  </a:cubicBezTo>
                  <a:cubicBezTo>
                    <a:pt x="719" y="1499"/>
                    <a:pt x="1755" y="1836"/>
                    <a:pt x="2813" y="1836"/>
                  </a:cubicBezTo>
                  <a:cubicBezTo>
                    <a:pt x="3380" y="1836"/>
                    <a:pt x="3953" y="1739"/>
                    <a:pt x="4487" y="1529"/>
                  </a:cubicBezTo>
                  <a:cubicBezTo>
                    <a:pt x="4311" y="903"/>
                    <a:pt x="4061" y="326"/>
                    <a:pt x="3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3" name="Google Shape;2743;p65"/>
            <p:cNvSpPr/>
            <p:nvPr/>
          </p:nvSpPr>
          <p:spPr>
            <a:xfrm>
              <a:off x="2327271" y="3550709"/>
              <a:ext cx="265906" cy="320928"/>
            </a:xfrm>
            <a:custGeom>
              <a:avLst/>
              <a:gdLst/>
              <a:ahLst/>
              <a:cxnLst/>
              <a:rect l="l" t="t" r="r" b="b"/>
              <a:pathLst>
                <a:path w="5171" h="6241" extrusionOk="0">
                  <a:moveTo>
                    <a:pt x="1871" y="1"/>
                  </a:moveTo>
                  <a:cubicBezTo>
                    <a:pt x="1503" y="1"/>
                    <a:pt x="1094" y="163"/>
                    <a:pt x="727" y="627"/>
                  </a:cubicBezTo>
                  <a:cubicBezTo>
                    <a:pt x="276" y="1178"/>
                    <a:pt x="0" y="2256"/>
                    <a:pt x="602" y="5589"/>
                  </a:cubicBezTo>
                  <a:cubicBezTo>
                    <a:pt x="672" y="5998"/>
                    <a:pt x="2122" y="6240"/>
                    <a:pt x="3364" y="6240"/>
                  </a:cubicBezTo>
                  <a:cubicBezTo>
                    <a:pt x="4330" y="6240"/>
                    <a:pt x="5171" y="6094"/>
                    <a:pt x="5138" y="5765"/>
                  </a:cubicBezTo>
                  <a:cubicBezTo>
                    <a:pt x="4837" y="3484"/>
                    <a:pt x="3910" y="2131"/>
                    <a:pt x="2932" y="527"/>
                  </a:cubicBezTo>
                  <a:cubicBezTo>
                    <a:pt x="2776" y="284"/>
                    <a:pt x="2359" y="1"/>
                    <a:pt x="1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4" name="Google Shape;2744;p65"/>
            <p:cNvSpPr/>
            <p:nvPr/>
          </p:nvSpPr>
          <p:spPr>
            <a:xfrm>
              <a:off x="2160402" y="3723337"/>
              <a:ext cx="32910" cy="27665"/>
            </a:xfrm>
            <a:custGeom>
              <a:avLst/>
              <a:gdLst/>
              <a:ahLst/>
              <a:cxnLst/>
              <a:rect l="l" t="t" r="r" b="b"/>
              <a:pathLst>
                <a:path w="640" h="538" extrusionOk="0">
                  <a:moveTo>
                    <a:pt x="127" y="1"/>
                  </a:moveTo>
                  <a:cubicBezTo>
                    <a:pt x="1" y="1"/>
                    <a:pt x="263" y="453"/>
                    <a:pt x="263" y="453"/>
                  </a:cubicBezTo>
                  <a:lnTo>
                    <a:pt x="162" y="478"/>
                  </a:lnTo>
                  <a:cubicBezTo>
                    <a:pt x="162" y="478"/>
                    <a:pt x="422" y="538"/>
                    <a:pt x="544" y="538"/>
                  </a:cubicBezTo>
                  <a:cubicBezTo>
                    <a:pt x="616" y="538"/>
                    <a:pt x="640" y="518"/>
                    <a:pt x="538" y="453"/>
                  </a:cubicBezTo>
                  <a:cubicBezTo>
                    <a:pt x="288" y="252"/>
                    <a:pt x="313" y="52"/>
                    <a:pt x="137" y="2"/>
                  </a:cubicBezTo>
                  <a:cubicBezTo>
                    <a:pt x="134" y="1"/>
                    <a:pt x="130" y="1"/>
                    <a:pt x="127" y="1"/>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5" name="Google Shape;2745;p65"/>
            <p:cNvSpPr/>
            <p:nvPr/>
          </p:nvSpPr>
          <p:spPr>
            <a:xfrm>
              <a:off x="2132222" y="3725651"/>
              <a:ext cx="52040" cy="39030"/>
            </a:xfrm>
            <a:custGeom>
              <a:avLst/>
              <a:gdLst/>
              <a:ahLst/>
              <a:cxnLst/>
              <a:rect l="l" t="t" r="r" b="b"/>
              <a:pathLst>
                <a:path w="1012" h="759" extrusionOk="0">
                  <a:moveTo>
                    <a:pt x="93" y="0"/>
                  </a:moveTo>
                  <a:cubicBezTo>
                    <a:pt x="29" y="0"/>
                    <a:pt x="1" y="30"/>
                    <a:pt x="34" y="107"/>
                  </a:cubicBezTo>
                  <a:cubicBezTo>
                    <a:pt x="184" y="458"/>
                    <a:pt x="334" y="734"/>
                    <a:pt x="936" y="759"/>
                  </a:cubicBezTo>
                  <a:lnTo>
                    <a:pt x="1011" y="383"/>
                  </a:lnTo>
                  <a:cubicBezTo>
                    <a:pt x="1011" y="383"/>
                    <a:pt x="323" y="0"/>
                    <a:pt x="93" y="0"/>
                  </a:cubicBezTo>
                  <a:close/>
                </a:path>
              </a:pathLst>
            </a:custGeom>
            <a:solidFill>
              <a:srgbClr val="F89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6" name="Google Shape;2746;p65"/>
            <p:cNvSpPr/>
            <p:nvPr/>
          </p:nvSpPr>
          <p:spPr>
            <a:xfrm>
              <a:off x="2171304" y="3597453"/>
              <a:ext cx="253924" cy="195046"/>
            </a:xfrm>
            <a:custGeom>
              <a:avLst/>
              <a:gdLst/>
              <a:ahLst/>
              <a:cxnLst/>
              <a:rect l="l" t="t" r="r" b="b"/>
              <a:pathLst>
                <a:path w="4938" h="3793" extrusionOk="0">
                  <a:moveTo>
                    <a:pt x="4016" y="0"/>
                  </a:moveTo>
                  <a:cubicBezTo>
                    <a:pt x="3938" y="0"/>
                    <a:pt x="3852" y="6"/>
                    <a:pt x="3760" y="19"/>
                  </a:cubicBezTo>
                  <a:cubicBezTo>
                    <a:pt x="2933" y="144"/>
                    <a:pt x="3509" y="1798"/>
                    <a:pt x="3158" y="2274"/>
                  </a:cubicBezTo>
                  <a:cubicBezTo>
                    <a:pt x="2821" y="2745"/>
                    <a:pt x="2134" y="2867"/>
                    <a:pt x="1513" y="2867"/>
                  </a:cubicBezTo>
                  <a:cubicBezTo>
                    <a:pt x="844" y="2867"/>
                    <a:pt x="251" y="2725"/>
                    <a:pt x="251" y="2725"/>
                  </a:cubicBezTo>
                  <a:cubicBezTo>
                    <a:pt x="1" y="2901"/>
                    <a:pt x="101" y="3277"/>
                    <a:pt x="101" y="3277"/>
                  </a:cubicBezTo>
                  <a:cubicBezTo>
                    <a:pt x="101" y="3277"/>
                    <a:pt x="1476" y="3793"/>
                    <a:pt x="2645" y="3793"/>
                  </a:cubicBezTo>
                  <a:cubicBezTo>
                    <a:pt x="3146" y="3793"/>
                    <a:pt x="3610" y="3698"/>
                    <a:pt x="3910" y="3427"/>
                  </a:cubicBezTo>
                  <a:cubicBezTo>
                    <a:pt x="4938" y="2575"/>
                    <a:pt x="4938" y="1397"/>
                    <a:pt x="4863" y="695"/>
                  </a:cubicBezTo>
                  <a:cubicBezTo>
                    <a:pt x="4797" y="300"/>
                    <a:pt x="4577" y="0"/>
                    <a:pt x="40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7" name="Google Shape;2747;p65"/>
            <p:cNvSpPr/>
            <p:nvPr/>
          </p:nvSpPr>
          <p:spPr>
            <a:xfrm>
              <a:off x="2280835" y="3406519"/>
              <a:ext cx="278453" cy="316917"/>
            </a:xfrm>
            <a:custGeom>
              <a:avLst/>
              <a:gdLst/>
              <a:ahLst/>
              <a:cxnLst/>
              <a:rect l="l" t="t" r="r" b="b"/>
              <a:pathLst>
                <a:path w="5415" h="6163" extrusionOk="0">
                  <a:moveTo>
                    <a:pt x="1994" y="0"/>
                  </a:moveTo>
                  <a:cubicBezTo>
                    <a:pt x="1793" y="0"/>
                    <a:pt x="1545" y="50"/>
                    <a:pt x="1229" y="173"/>
                  </a:cubicBezTo>
                  <a:cubicBezTo>
                    <a:pt x="803" y="348"/>
                    <a:pt x="327" y="874"/>
                    <a:pt x="552" y="1752"/>
                  </a:cubicBezTo>
                  <a:cubicBezTo>
                    <a:pt x="778" y="2654"/>
                    <a:pt x="778" y="2654"/>
                    <a:pt x="552" y="3080"/>
                  </a:cubicBezTo>
                  <a:cubicBezTo>
                    <a:pt x="1" y="4108"/>
                    <a:pt x="1981" y="3506"/>
                    <a:pt x="1705" y="4509"/>
                  </a:cubicBezTo>
                  <a:cubicBezTo>
                    <a:pt x="1333" y="5748"/>
                    <a:pt x="1833" y="6162"/>
                    <a:pt x="2541" y="6162"/>
                  </a:cubicBezTo>
                  <a:cubicBezTo>
                    <a:pt x="3408" y="6162"/>
                    <a:pt x="4587" y="5543"/>
                    <a:pt x="4863" y="5060"/>
                  </a:cubicBezTo>
                  <a:cubicBezTo>
                    <a:pt x="5414" y="4057"/>
                    <a:pt x="5339" y="2629"/>
                    <a:pt x="4287" y="2278"/>
                  </a:cubicBezTo>
                  <a:cubicBezTo>
                    <a:pt x="3961" y="2153"/>
                    <a:pt x="4211" y="975"/>
                    <a:pt x="3460" y="950"/>
                  </a:cubicBezTo>
                  <a:cubicBezTo>
                    <a:pt x="2829" y="929"/>
                    <a:pt x="2859" y="0"/>
                    <a:pt x="1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 name="Rectangle 3">
            <a:extLst>
              <a:ext uri="{FF2B5EF4-FFF2-40B4-BE49-F238E27FC236}">
                <a16:creationId xmlns:a16="http://schemas.microsoft.com/office/drawing/2014/main" id="{5E235DDE-B8BC-3590-9859-1AFCDD3E0592}"/>
              </a:ext>
            </a:extLst>
          </p:cNvPr>
          <p:cNvSpPr/>
          <p:nvPr/>
        </p:nvSpPr>
        <p:spPr>
          <a:xfrm>
            <a:off x="4407108" y="4825417"/>
            <a:ext cx="4114800" cy="478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7" name="Google Shape;1417;p31">
            <a:extLst>
              <a:ext uri="{FF2B5EF4-FFF2-40B4-BE49-F238E27FC236}">
                <a16:creationId xmlns:a16="http://schemas.microsoft.com/office/drawing/2014/main" id="{FB99A394-2F80-0170-E534-572ECB226F0A}"/>
              </a:ext>
            </a:extLst>
          </p:cNvPr>
          <p:cNvSpPr txBox="1">
            <a:spLocks noGrp="1"/>
          </p:cNvSpPr>
          <p:nvPr>
            <p:ph type="subTitle" idx="1"/>
          </p:nvPr>
        </p:nvSpPr>
        <p:spPr>
          <a:xfrm>
            <a:off x="1730697" y="6103806"/>
            <a:ext cx="6450046" cy="1748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UnderSupervision of:</a:t>
            </a:r>
            <a:endParaRPr lang="en-US"/>
          </a:p>
          <a:p>
            <a:pPr marL="0" lvl="0" indent="0" algn="ctr" rtl="0">
              <a:spcBef>
                <a:spcPts val="0"/>
              </a:spcBef>
              <a:spcAft>
                <a:spcPts val="0"/>
              </a:spcAft>
              <a:buNone/>
            </a:pPr>
            <a:r>
              <a:rPr lang="en"/>
              <a:t>Dr. Mohamed Mysara</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9170B-012E-D69E-AA1F-58B3062701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16BD4-1960-FE14-5260-5BE4E95B606C}"/>
              </a:ext>
            </a:extLst>
          </p:cNvPr>
          <p:cNvSpPr>
            <a:spLocks noGrp="1"/>
          </p:cNvSpPr>
          <p:nvPr>
            <p:ph type="title"/>
          </p:nvPr>
        </p:nvSpPr>
        <p:spPr/>
        <p:txBody>
          <a:bodyPr>
            <a:normAutofit/>
          </a:bodyPr>
          <a:lstStyle/>
          <a:p>
            <a:r>
              <a:rPr lang="en-US" sz="4500" b="1">
                <a:solidFill>
                  <a:srgbClr val="0070C0"/>
                </a:solidFill>
                <a:ea typeface="Calibri Light"/>
                <a:cs typeface="Calibri Light"/>
              </a:rPr>
              <a:t>MiRNA-Seq Analysis </a:t>
            </a:r>
            <a:endParaRPr lang="en-US" sz="4500">
              <a:solidFill>
                <a:srgbClr val="0070C0"/>
              </a:solidFill>
            </a:endParaRPr>
          </a:p>
        </p:txBody>
      </p:sp>
      <p:sp>
        <p:nvSpPr>
          <p:cNvPr id="3" name="Content Placeholder 2">
            <a:extLst>
              <a:ext uri="{FF2B5EF4-FFF2-40B4-BE49-F238E27FC236}">
                <a16:creationId xmlns:a16="http://schemas.microsoft.com/office/drawing/2014/main" id="{09E467AC-677E-F158-B6AB-BD66EBA22899}"/>
              </a:ext>
            </a:extLst>
          </p:cNvPr>
          <p:cNvSpPr>
            <a:spLocks noGrp="1"/>
          </p:cNvSpPr>
          <p:nvPr>
            <p:ph idx="1"/>
          </p:nvPr>
        </p:nvSpPr>
        <p:spPr>
          <a:xfrm>
            <a:off x="404323" y="1895320"/>
            <a:ext cx="4881529" cy="4462021"/>
          </a:xfrm>
        </p:spPr>
        <p:txBody>
          <a:bodyPr vert="horz" lIns="68580" tIns="34290" rIns="68580" bIns="34290" rtlCol="0" anchor="t">
            <a:normAutofit fontScale="92500" lnSpcReduction="20000"/>
          </a:bodyPr>
          <a:lstStyle/>
          <a:p>
            <a:pPr marL="0" indent="0">
              <a:buNone/>
            </a:pPr>
            <a:r>
              <a:rPr lang="en-US">
                <a:ea typeface="+mn-lt"/>
                <a:cs typeface="+mn-lt"/>
              </a:rPr>
              <a:t>1.1: MiRNA RESULTS</a:t>
            </a:r>
          </a:p>
          <a:p>
            <a:pPr marL="0" indent="0">
              <a:buNone/>
            </a:pPr>
            <a:r>
              <a:rPr lang="en-US" sz="2000">
                <a:ea typeface="+mn-lt"/>
                <a:cs typeface="+mn-lt"/>
              </a:rPr>
              <a:t>D) </a:t>
            </a:r>
            <a:r>
              <a:rPr lang="en-US" sz="2000">
                <a:latin typeface="Calibri"/>
                <a:ea typeface="+mn-lt"/>
                <a:cs typeface="Calibri"/>
              </a:rPr>
              <a:t>DEseq2 Results</a:t>
            </a:r>
            <a:r>
              <a:rPr lang="en-US" sz="2000">
                <a:ea typeface="+mn-lt"/>
                <a:cs typeface="+mn-lt"/>
              </a:rPr>
              <a:t>  </a:t>
            </a:r>
          </a:p>
          <a:p>
            <a:pPr marL="342900" indent="-342900"/>
            <a:r>
              <a:rPr lang="en-US" sz="2000">
                <a:ea typeface="+mn-lt"/>
                <a:cs typeface="+mn-lt"/>
              </a:rPr>
              <a:t>The obtained</a:t>
            </a:r>
            <a:r>
              <a:rPr lang="en-US" sz="2000">
                <a:solidFill>
                  <a:srgbClr val="FF0000"/>
                </a:solidFill>
                <a:ea typeface="+mn-lt"/>
                <a:cs typeface="+mn-lt"/>
              </a:rPr>
              <a:t> </a:t>
            </a:r>
            <a:r>
              <a:rPr lang="en-US" sz="2000" err="1">
                <a:solidFill>
                  <a:srgbClr val="FF0000"/>
                </a:solidFill>
                <a:ea typeface="+mn-lt"/>
                <a:cs typeface="+mn-lt"/>
              </a:rPr>
              <a:t>deseq.deg</a:t>
            </a:r>
            <a:r>
              <a:rPr lang="en-US" sz="2000">
                <a:ea typeface="+mn-lt"/>
                <a:cs typeface="+mn-lt"/>
              </a:rPr>
              <a:t> file represents the </a:t>
            </a:r>
            <a:r>
              <a:rPr lang="en-US" sz="2000">
                <a:solidFill>
                  <a:srgbClr val="FF0000"/>
                </a:solidFill>
                <a:ea typeface="+mn-lt"/>
                <a:cs typeface="+mn-lt"/>
              </a:rPr>
              <a:t>upregulation</a:t>
            </a:r>
            <a:r>
              <a:rPr lang="en-US" sz="2000">
                <a:ea typeface="+mn-lt"/>
                <a:cs typeface="+mn-lt"/>
              </a:rPr>
              <a:t> and </a:t>
            </a:r>
            <a:r>
              <a:rPr lang="en-US" sz="2000">
                <a:solidFill>
                  <a:schemeClr val="accent1"/>
                </a:solidFill>
                <a:ea typeface="+mn-lt"/>
                <a:cs typeface="+mn-lt"/>
              </a:rPr>
              <a:t>downregulation</a:t>
            </a:r>
            <a:r>
              <a:rPr lang="en-US" sz="2000">
                <a:ea typeface="+mn-lt"/>
                <a:cs typeface="+mn-lt"/>
              </a:rPr>
              <a:t> of miRNAs associated with survival and death cases in SKEM</a:t>
            </a:r>
          </a:p>
          <a:p>
            <a:pPr marL="0" indent="0">
              <a:buNone/>
            </a:pPr>
            <a:endParaRPr lang="en-US" sz="2000">
              <a:ea typeface="+mn-lt"/>
              <a:cs typeface="+mn-lt"/>
            </a:endParaRPr>
          </a:p>
          <a:p>
            <a:pPr marL="342900" indent="-342900"/>
            <a:r>
              <a:rPr lang="en-US" sz="2000">
                <a:ea typeface="+mn-lt"/>
                <a:cs typeface="+mn-lt"/>
              </a:rPr>
              <a:t>miRNA is indicated through the relation between numeric values in log2 foldchange&gt;0.5,it gives </a:t>
            </a:r>
            <a:r>
              <a:rPr lang="en-US" sz="2000">
                <a:solidFill>
                  <a:srgbClr val="FF0000"/>
                </a:solidFill>
                <a:ea typeface="+mn-lt"/>
                <a:cs typeface="+mn-lt"/>
              </a:rPr>
              <a:t>20</a:t>
            </a:r>
            <a:r>
              <a:rPr lang="en-US" sz="2000">
                <a:ea typeface="+mn-lt"/>
                <a:cs typeface="+mn-lt"/>
              </a:rPr>
              <a:t> miRNA biomarkers, then indicated through the relation between numeric values in log2 foldchange&gt;1.2 and adjusted p-value&lt;0.05 to reduce miRNA biomarkers so we got </a:t>
            </a:r>
            <a:r>
              <a:rPr lang="en-US" sz="2000">
                <a:solidFill>
                  <a:srgbClr val="FF0000"/>
                </a:solidFill>
                <a:ea typeface="+mn-lt"/>
                <a:cs typeface="+mn-lt"/>
              </a:rPr>
              <a:t>3</a:t>
            </a:r>
            <a:r>
              <a:rPr lang="en-US" sz="2000">
                <a:ea typeface="+mn-lt"/>
                <a:cs typeface="+mn-lt"/>
              </a:rPr>
              <a:t> miRNA.  </a:t>
            </a:r>
            <a:r>
              <a:rPr lang="en-US">
                <a:ea typeface="+mn-lt"/>
                <a:cs typeface="+mn-lt"/>
              </a:rPr>
              <a:t>                                                   </a:t>
            </a: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74D06D8A-6276-5C68-DA17-3B44B5CFE0E3}"/>
              </a:ext>
            </a:extLst>
          </p:cNvPr>
          <p:cNvCxnSpPr/>
          <p:nvPr/>
        </p:nvCxnSpPr>
        <p:spPr>
          <a:xfrm>
            <a:off x="625862" y="1461488"/>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10" name="Picture 9" descr="A screenshot of a table&#10;&#10;Description automatically generated">
            <a:extLst>
              <a:ext uri="{FF2B5EF4-FFF2-40B4-BE49-F238E27FC236}">
                <a16:creationId xmlns:a16="http://schemas.microsoft.com/office/drawing/2014/main" id="{DF8ED9BE-951C-F62F-8D68-522543E87F03}"/>
              </a:ext>
            </a:extLst>
          </p:cNvPr>
          <p:cNvPicPr>
            <a:picLocks noChangeAspect="1"/>
          </p:cNvPicPr>
          <p:nvPr/>
        </p:nvPicPr>
        <p:blipFill>
          <a:blip r:embed="rId2"/>
          <a:stretch>
            <a:fillRect/>
          </a:stretch>
        </p:blipFill>
        <p:spPr>
          <a:xfrm>
            <a:off x="5590135" y="3320838"/>
            <a:ext cx="3364807" cy="1802036"/>
          </a:xfrm>
          <a:prstGeom prst="rect">
            <a:avLst/>
          </a:prstGeom>
        </p:spPr>
      </p:pic>
      <p:sp>
        <p:nvSpPr>
          <p:cNvPr id="12" name="TextBox 11">
            <a:extLst>
              <a:ext uri="{FF2B5EF4-FFF2-40B4-BE49-F238E27FC236}">
                <a16:creationId xmlns:a16="http://schemas.microsoft.com/office/drawing/2014/main" id="{A38F4F26-F6B6-A798-325D-08CC994082BD}"/>
              </a:ext>
            </a:extLst>
          </p:cNvPr>
          <p:cNvSpPr txBox="1"/>
          <p:nvPr/>
        </p:nvSpPr>
        <p:spPr>
          <a:xfrm>
            <a:off x="6247864" y="5261824"/>
            <a:ext cx="2057400" cy="19620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825" b="1">
                <a:latin typeface="Times New Roman"/>
              </a:rPr>
              <a:t>Table1</a:t>
            </a:r>
            <a:r>
              <a:rPr lang="en-US" sz="825">
                <a:latin typeface="Times New Roman"/>
              </a:rPr>
              <a:t>: snapshot of  Deseq2 Results</a:t>
            </a:r>
          </a:p>
        </p:txBody>
      </p:sp>
    </p:spTree>
    <p:extLst>
      <p:ext uri="{BB962C8B-B14F-4D97-AF65-F5344CB8AC3E}">
        <p14:creationId xmlns:p14="http://schemas.microsoft.com/office/powerpoint/2010/main" val="271254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55CB-48FB-E32D-4E7B-E8D8BF3F8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D0F1A-8BD5-9051-291C-E0F62959AFED}"/>
              </a:ext>
            </a:extLst>
          </p:cNvPr>
          <p:cNvSpPr>
            <a:spLocks noGrp="1"/>
          </p:cNvSpPr>
          <p:nvPr>
            <p:ph type="title"/>
          </p:nvPr>
        </p:nvSpPr>
        <p:spPr/>
        <p:txBody>
          <a:bodyPr>
            <a:normAutofit/>
          </a:bodyPr>
          <a:lstStyle/>
          <a:p>
            <a:r>
              <a:rPr lang="en-US" sz="4500" b="1">
                <a:solidFill>
                  <a:srgbClr val="0070C0"/>
                </a:solidFill>
                <a:ea typeface="Calibri Light"/>
                <a:cs typeface="Calibri Light"/>
              </a:rPr>
              <a:t>MiRNA-Seq Analysis</a:t>
            </a:r>
            <a:r>
              <a:rPr lang="en-US" sz="4500">
                <a:ea typeface="Calibri Light"/>
                <a:cs typeface="Calibri Light"/>
              </a:rPr>
              <a:t> </a:t>
            </a:r>
            <a:endParaRPr lang="en-US" sz="4500"/>
          </a:p>
        </p:txBody>
      </p:sp>
      <p:sp>
        <p:nvSpPr>
          <p:cNvPr id="3" name="Content Placeholder 2">
            <a:extLst>
              <a:ext uri="{FF2B5EF4-FFF2-40B4-BE49-F238E27FC236}">
                <a16:creationId xmlns:a16="http://schemas.microsoft.com/office/drawing/2014/main" id="{29466360-67C0-3EA4-1977-FC583362F3D6}"/>
              </a:ext>
            </a:extLst>
          </p:cNvPr>
          <p:cNvSpPr>
            <a:spLocks noGrp="1"/>
          </p:cNvSpPr>
          <p:nvPr>
            <p:ph idx="1"/>
          </p:nvPr>
        </p:nvSpPr>
        <p:spPr>
          <a:xfrm>
            <a:off x="489781" y="1574852"/>
            <a:ext cx="7886700" cy="3714264"/>
          </a:xfrm>
        </p:spPr>
        <p:txBody>
          <a:bodyPr vert="horz" lIns="68580" tIns="34290" rIns="68580" bIns="34290" rtlCol="0" anchor="t">
            <a:normAutofit/>
          </a:bodyPr>
          <a:lstStyle/>
          <a:p>
            <a:pPr marL="0" indent="0">
              <a:buNone/>
            </a:pPr>
            <a:r>
              <a:rPr lang="en-US" sz="2600">
                <a:ea typeface="+mn-lt"/>
                <a:cs typeface="+mn-lt"/>
              </a:rPr>
              <a:t>1.1: MiRNA RESULTS</a:t>
            </a:r>
          </a:p>
          <a:p>
            <a:pPr marL="0" indent="0">
              <a:buNone/>
            </a:pPr>
            <a:r>
              <a:rPr lang="en-US" sz="2000">
                <a:ea typeface="+mn-lt"/>
                <a:cs typeface="+mn-lt"/>
              </a:rPr>
              <a:t>E)Functional Enrichment Analysis Results using </a:t>
            </a:r>
            <a:r>
              <a:rPr lang="en-US" sz="2000" b="1">
                <a:ea typeface="+mn-lt"/>
                <a:cs typeface="+mn-lt"/>
              </a:rPr>
              <a:t>G-Profiler</a:t>
            </a:r>
            <a:r>
              <a:rPr lang="en-US" sz="2000">
                <a:ea typeface="+mn-lt"/>
                <a:cs typeface="+mn-lt"/>
              </a:rPr>
              <a:t> and </a:t>
            </a:r>
            <a:r>
              <a:rPr lang="en-US" sz="2000" b="1">
                <a:ea typeface="+mn-lt"/>
                <a:cs typeface="+mn-lt"/>
              </a:rPr>
              <a:t>KEGG</a:t>
            </a:r>
            <a:r>
              <a:rPr lang="en-US" sz="2000">
                <a:ea typeface="+mn-lt"/>
                <a:cs typeface="+mn-lt"/>
              </a:rPr>
              <a:t>:</a:t>
            </a:r>
          </a:p>
          <a:p>
            <a:pPr marL="0" indent="0">
              <a:buNone/>
            </a:pPr>
            <a:r>
              <a:rPr lang="en-US" sz="2000">
                <a:latin typeface="Calibri" panose="020F0502020204030204"/>
                <a:ea typeface="+mn-lt"/>
                <a:cs typeface="Calibri" panose="020F0502020204030204"/>
              </a:rPr>
              <a:t> 1</a:t>
            </a:r>
            <a:r>
              <a:rPr lang="en-US" sz="2000">
                <a:ea typeface="+mn-lt"/>
                <a:cs typeface="+mn-lt"/>
              </a:rPr>
              <a:t>.</a:t>
            </a:r>
            <a:r>
              <a:rPr lang="en-US" sz="1400">
                <a:ea typeface="+mn-lt"/>
                <a:cs typeface="+mn-lt"/>
              </a:rPr>
              <a:t> based on the adjusted p-values provided, "MicroRNAs in cancer" appears to be more significant in the KEGG results compared to "Chemical carcinogenesis - receptor activation."</a:t>
            </a:r>
          </a:p>
          <a:p>
            <a:pPr marL="0" indent="0">
              <a:buNone/>
            </a:pPr>
            <a:endParaRPr lang="en-US" sz="1400">
              <a:ea typeface="Calibri" panose="020F0502020204030204"/>
              <a:cs typeface="Calibri" panose="020F0502020204030204"/>
            </a:endParaRPr>
          </a:p>
          <a:p>
            <a:pPr marL="0" indent="0">
              <a:buNone/>
            </a:pPr>
            <a:endParaRPr lang="en-US" sz="1400">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6DDE03B6-EF3C-31D4-6569-A386C888DCAD}"/>
              </a:ext>
            </a:extLst>
          </p:cNvPr>
          <p:cNvCxnSpPr/>
          <p:nvPr/>
        </p:nvCxnSpPr>
        <p:spPr>
          <a:xfrm>
            <a:off x="625862" y="1440124"/>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2FFFEC9B-9E04-33CB-ED4E-D375D2A376DA}"/>
              </a:ext>
            </a:extLst>
          </p:cNvPr>
          <p:cNvSpPr txBox="1"/>
          <p:nvPr/>
        </p:nvSpPr>
        <p:spPr>
          <a:xfrm>
            <a:off x="2915605" y="5484722"/>
            <a:ext cx="3307222" cy="19236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800" b="1">
                <a:latin typeface="Times New Roman"/>
              </a:rPr>
              <a:t>Table2</a:t>
            </a:r>
            <a:r>
              <a:rPr lang="en-US" sz="800">
                <a:latin typeface="Times New Roman"/>
              </a:rPr>
              <a:t>:  </a:t>
            </a:r>
            <a:r>
              <a:rPr lang="en-US" sz="800">
                <a:ea typeface="+mn-lt"/>
                <a:cs typeface="+mn-lt"/>
              </a:rPr>
              <a:t>G-profiler Results for 20 biomarkers using 0.5 log2 fold change</a:t>
            </a:r>
            <a:endParaRPr lang="en-US" sz="825">
              <a:latin typeface="Times New Roman"/>
            </a:endParaRPr>
          </a:p>
        </p:txBody>
      </p:sp>
      <p:pic>
        <p:nvPicPr>
          <p:cNvPr id="6" name="Picture 5" descr="A screenshot of a graph&#10;&#10;Description automatically generated">
            <a:extLst>
              <a:ext uri="{FF2B5EF4-FFF2-40B4-BE49-F238E27FC236}">
                <a16:creationId xmlns:a16="http://schemas.microsoft.com/office/drawing/2014/main" id="{5327B0A5-4D7D-A692-9A01-40475CA689D6}"/>
              </a:ext>
            </a:extLst>
          </p:cNvPr>
          <p:cNvPicPr>
            <a:picLocks noChangeAspect="1"/>
          </p:cNvPicPr>
          <p:nvPr/>
        </p:nvPicPr>
        <p:blipFill>
          <a:blip r:embed="rId2"/>
          <a:stretch>
            <a:fillRect/>
          </a:stretch>
        </p:blipFill>
        <p:spPr>
          <a:xfrm>
            <a:off x="982766" y="3504119"/>
            <a:ext cx="7167786" cy="1783247"/>
          </a:xfrm>
          <a:prstGeom prst="rect">
            <a:avLst/>
          </a:prstGeom>
        </p:spPr>
      </p:pic>
    </p:spTree>
    <p:extLst>
      <p:ext uri="{BB962C8B-B14F-4D97-AF65-F5344CB8AC3E}">
        <p14:creationId xmlns:p14="http://schemas.microsoft.com/office/powerpoint/2010/main" val="2788038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9FFAC-31E2-8223-73C9-9731AE097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6DBD9-03E8-D6F3-A019-02D17FA3CDCB}"/>
              </a:ext>
            </a:extLst>
          </p:cNvPr>
          <p:cNvSpPr>
            <a:spLocks noGrp="1"/>
          </p:cNvSpPr>
          <p:nvPr>
            <p:ph type="title"/>
          </p:nvPr>
        </p:nvSpPr>
        <p:spPr/>
        <p:txBody>
          <a:bodyPr>
            <a:normAutofit/>
          </a:bodyPr>
          <a:lstStyle/>
          <a:p>
            <a:r>
              <a:rPr lang="en-US" sz="4500" b="1">
                <a:solidFill>
                  <a:srgbClr val="0070C0"/>
                </a:solidFill>
                <a:ea typeface="Calibri Light"/>
                <a:cs typeface="Calibri Light"/>
              </a:rPr>
              <a:t>MiRNA-Seq Analysis </a:t>
            </a:r>
            <a:endParaRPr lang="en-US" sz="4500">
              <a:solidFill>
                <a:srgbClr val="0070C0"/>
              </a:solidFill>
            </a:endParaRPr>
          </a:p>
        </p:txBody>
      </p:sp>
      <p:sp>
        <p:nvSpPr>
          <p:cNvPr id="3" name="Content Placeholder 2">
            <a:extLst>
              <a:ext uri="{FF2B5EF4-FFF2-40B4-BE49-F238E27FC236}">
                <a16:creationId xmlns:a16="http://schemas.microsoft.com/office/drawing/2014/main" id="{A99378A1-FA63-57DB-8F86-0E4B8B613518}"/>
              </a:ext>
            </a:extLst>
          </p:cNvPr>
          <p:cNvSpPr>
            <a:spLocks noGrp="1"/>
          </p:cNvSpPr>
          <p:nvPr>
            <p:ph idx="1"/>
          </p:nvPr>
        </p:nvSpPr>
        <p:spPr>
          <a:xfrm>
            <a:off x="489781" y="1574852"/>
            <a:ext cx="7886700" cy="3714264"/>
          </a:xfrm>
        </p:spPr>
        <p:txBody>
          <a:bodyPr vert="horz" lIns="68580" tIns="34290" rIns="68580" bIns="34290" rtlCol="0" anchor="t">
            <a:normAutofit/>
          </a:bodyPr>
          <a:lstStyle/>
          <a:p>
            <a:pPr marL="0" indent="0">
              <a:buNone/>
            </a:pPr>
            <a:r>
              <a:rPr lang="en-US" sz="2600">
                <a:ea typeface="+mn-lt"/>
                <a:cs typeface="+mn-lt"/>
              </a:rPr>
              <a:t>1.1: MiRNA RESULTS</a:t>
            </a:r>
          </a:p>
          <a:p>
            <a:pPr marL="0" indent="0">
              <a:buNone/>
            </a:pPr>
            <a:r>
              <a:rPr lang="en-US" sz="2000">
                <a:ea typeface="+mn-lt"/>
                <a:cs typeface="+mn-lt"/>
              </a:rPr>
              <a:t>E)Functional Enrichment Analysis Results using </a:t>
            </a:r>
            <a:r>
              <a:rPr lang="en-US" sz="2000" b="1">
                <a:ea typeface="+mn-lt"/>
                <a:cs typeface="+mn-lt"/>
              </a:rPr>
              <a:t>G-Profiler</a:t>
            </a:r>
            <a:r>
              <a:rPr lang="en-US" sz="2000">
                <a:ea typeface="+mn-lt"/>
                <a:cs typeface="+mn-lt"/>
              </a:rPr>
              <a:t> and </a:t>
            </a:r>
            <a:r>
              <a:rPr lang="en-US" sz="2000" b="1">
                <a:ea typeface="+mn-lt"/>
                <a:cs typeface="+mn-lt"/>
              </a:rPr>
              <a:t>KEGG</a:t>
            </a:r>
            <a:r>
              <a:rPr lang="en-US" sz="2000">
                <a:ea typeface="+mn-lt"/>
                <a:cs typeface="+mn-lt"/>
              </a:rPr>
              <a:t>:</a:t>
            </a:r>
          </a:p>
          <a:p>
            <a:pPr marL="0" indent="0">
              <a:buNone/>
            </a:pPr>
            <a:endParaRPr lang="en-US" sz="2000">
              <a:ea typeface="+mn-lt"/>
              <a:cs typeface="+mn-lt"/>
            </a:endParaRPr>
          </a:p>
          <a:p>
            <a:pPr>
              <a:buFont typeface="Arial"/>
              <a:buChar char="•"/>
            </a:pPr>
            <a:r>
              <a:rPr lang="en-US" sz="2000">
                <a:ea typeface="+mn-lt"/>
                <a:cs typeface="+mn-lt"/>
              </a:rPr>
              <a:t>A query length of 3 using log2 fold change in  </a:t>
            </a:r>
            <a:r>
              <a:rPr lang="en-US" sz="2000" err="1">
                <a:ea typeface="+mn-lt"/>
                <a:cs typeface="+mn-lt"/>
              </a:rPr>
              <a:t>g:Profiler</a:t>
            </a:r>
            <a:r>
              <a:rPr lang="en-US" sz="2000">
                <a:ea typeface="+mn-lt"/>
                <a:cs typeface="+mn-lt"/>
              </a:rPr>
              <a:t> may not yield any results in the KEGG pathway database due to limitations on the minimum number of genes or molecules required for pathway enrichment analysis.</a:t>
            </a:r>
            <a:endParaRPr lang="en-US" sz="2000">
              <a:ea typeface="Calibri"/>
              <a:cs typeface="Calibri"/>
            </a:endParaRPr>
          </a:p>
          <a:p>
            <a:pPr>
              <a:buFont typeface="Arial"/>
              <a:buChar char="•"/>
            </a:pPr>
            <a:r>
              <a:rPr lang="en-US" sz="2000">
                <a:ea typeface="+mn-lt"/>
                <a:cs typeface="+mn-lt"/>
              </a:rPr>
              <a:t>Shorter query lengths may not have well-defined pathways associated with them, as pathways often involve interactions between multiple genes or molecules. Therefore, </a:t>
            </a:r>
            <a:r>
              <a:rPr lang="en-US" sz="2000" err="1">
                <a:ea typeface="+mn-lt"/>
                <a:cs typeface="+mn-lt"/>
              </a:rPr>
              <a:t>g:Profiler</a:t>
            </a:r>
            <a:r>
              <a:rPr lang="en-US" sz="2000">
                <a:ea typeface="+mn-lt"/>
                <a:cs typeface="+mn-lt"/>
              </a:rPr>
              <a:t> may not find any relevant pathways for a query length of 3.</a:t>
            </a:r>
            <a:endParaRPr lang="en-US" sz="2000">
              <a:ea typeface="Calibri"/>
              <a:cs typeface="Calibri"/>
            </a:endParaRPr>
          </a:p>
          <a:p>
            <a:pPr marL="0" indent="0">
              <a:buNone/>
            </a:pPr>
            <a:endParaRPr lang="en-US" sz="2000">
              <a:ea typeface="+mn-lt"/>
              <a:cs typeface="+mn-lt"/>
            </a:endParaRPr>
          </a:p>
          <a:p>
            <a:pPr marL="0" indent="0">
              <a:buNone/>
            </a:pPr>
            <a:endParaRPr lang="en-US" sz="1400">
              <a:ea typeface="Calibri" panose="020F0502020204030204"/>
              <a:cs typeface="Calibri" panose="020F0502020204030204"/>
            </a:endParaRPr>
          </a:p>
          <a:p>
            <a:pPr marL="0" indent="0">
              <a:buNone/>
            </a:pPr>
            <a:endParaRPr lang="en-US" sz="1400">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F80D6800-EB19-8A94-C08F-639B574193DA}"/>
              </a:ext>
            </a:extLst>
          </p:cNvPr>
          <p:cNvCxnSpPr/>
          <p:nvPr/>
        </p:nvCxnSpPr>
        <p:spPr>
          <a:xfrm>
            <a:off x="625862" y="1440124"/>
            <a:ext cx="7892274" cy="2369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5944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0206A-514A-57EC-5E52-319CE9FD8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AD08BE-FC95-BB5D-2094-F1A7A90501AE}"/>
              </a:ext>
            </a:extLst>
          </p:cNvPr>
          <p:cNvSpPr>
            <a:spLocks noGrp="1"/>
          </p:cNvSpPr>
          <p:nvPr>
            <p:ph type="title"/>
          </p:nvPr>
        </p:nvSpPr>
        <p:spPr/>
        <p:txBody>
          <a:bodyPr>
            <a:normAutofit/>
          </a:bodyPr>
          <a:lstStyle/>
          <a:p>
            <a:r>
              <a:rPr lang="en-US" sz="4500" b="1">
                <a:solidFill>
                  <a:srgbClr val="0070C0"/>
                </a:solidFill>
                <a:ea typeface="Calibri Light"/>
                <a:cs typeface="Calibri Light"/>
              </a:rPr>
              <a:t>MiRNA-Seq Analysis</a:t>
            </a:r>
            <a:r>
              <a:rPr lang="en-US" sz="4500">
                <a:ea typeface="Calibri Light"/>
                <a:cs typeface="Calibri Light"/>
              </a:rPr>
              <a:t> </a:t>
            </a:r>
            <a:endParaRPr lang="en-US" sz="4500"/>
          </a:p>
        </p:txBody>
      </p:sp>
      <p:sp>
        <p:nvSpPr>
          <p:cNvPr id="3" name="Content Placeholder 2">
            <a:extLst>
              <a:ext uri="{FF2B5EF4-FFF2-40B4-BE49-F238E27FC236}">
                <a16:creationId xmlns:a16="http://schemas.microsoft.com/office/drawing/2014/main" id="{C6F11F14-9AFA-E35B-ABD6-C2A60857D50B}"/>
              </a:ext>
            </a:extLst>
          </p:cNvPr>
          <p:cNvSpPr>
            <a:spLocks noGrp="1"/>
          </p:cNvSpPr>
          <p:nvPr>
            <p:ph idx="1"/>
          </p:nvPr>
        </p:nvSpPr>
        <p:spPr>
          <a:xfrm>
            <a:off x="489781" y="1574852"/>
            <a:ext cx="7886700" cy="3714264"/>
          </a:xfrm>
        </p:spPr>
        <p:txBody>
          <a:bodyPr vert="horz" lIns="68580" tIns="34290" rIns="68580" bIns="34290" rtlCol="0" anchor="t">
            <a:normAutofit/>
          </a:bodyPr>
          <a:lstStyle/>
          <a:p>
            <a:pPr marL="0" indent="0">
              <a:buNone/>
            </a:pPr>
            <a:r>
              <a:rPr lang="en-US" sz="2600">
                <a:ea typeface="+mn-lt"/>
                <a:cs typeface="+mn-lt"/>
              </a:rPr>
              <a:t>1.1: MiRNA RESULTS</a:t>
            </a:r>
          </a:p>
          <a:p>
            <a:pPr marL="0" indent="0">
              <a:buNone/>
            </a:pPr>
            <a:r>
              <a:rPr lang="en-US" sz="2000">
                <a:ea typeface="+mn-lt"/>
                <a:cs typeface="+mn-lt"/>
              </a:rPr>
              <a:t>F)Volcano plot</a:t>
            </a:r>
            <a:endParaRPr lang="en-US" sz="2000">
              <a:ea typeface="Calibri"/>
              <a:cs typeface="Calibri"/>
            </a:endParaRPr>
          </a:p>
          <a:p>
            <a:pPr marL="0" indent="0">
              <a:buNone/>
            </a:pPr>
            <a:endParaRPr lang="en-US" sz="2000">
              <a:ea typeface="+mn-lt"/>
              <a:cs typeface="+mn-lt"/>
            </a:endParaRPr>
          </a:p>
          <a:p>
            <a:pPr marL="0" indent="0">
              <a:buNone/>
            </a:pPr>
            <a:endParaRPr lang="en-US" sz="1400">
              <a:ea typeface="+mn-lt"/>
              <a:cs typeface="+mn-lt"/>
            </a:endParaRPr>
          </a:p>
          <a:p>
            <a:pPr marL="0" indent="0">
              <a:buNone/>
            </a:pPr>
            <a:endParaRPr lang="en-US" sz="1400">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D627E3D7-D3E9-C76E-A6D2-B358A16681E6}"/>
              </a:ext>
            </a:extLst>
          </p:cNvPr>
          <p:cNvCxnSpPr/>
          <p:nvPr/>
        </p:nvCxnSpPr>
        <p:spPr>
          <a:xfrm>
            <a:off x="625862" y="1440124"/>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5F9A10EC-D471-62D7-B363-95F964DC075E}"/>
              </a:ext>
            </a:extLst>
          </p:cNvPr>
          <p:cNvSpPr txBox="1"/>
          <p:nvPr/>
        </p:nvSpPr>
        <p:spPr>
          <a:xfrm>
            <a:off x="1247371" y="5855366"/>
            <a:ext cx="6949867" cy="74635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800" b="1">
                <a:latin typeface="Times New Roman"/>
              </a:rPr>
              <a:t>Figure 4</a:t>
            </a:r>
            <a:r>
              <a:rPr lang="en-US" sz="800">
                <a:latin typeface="Times New Roman"/>
              </a:rPr>
              <a:t>:  </a:t>
            </a:r>
            <a:r>
              <a:rPr lang="en-US" sz="1100">
                <a:latin typeface="Calibri"/>
                <a:ea typeface="Calibri"/>
                <a:cs typeface="Calibri"/>
              </a:rPr>
              <a:t>Volcano plots of DEGs (</a:t>
            </a:r>
            <a:r>
              <a:rPr lang="en-US" sz="1100" err="1">
                <a:latin typeface="Calibri"/>
                <a:ea typeface="Calibri"/>
                <a:cs typeface="Calibri"/>
              </a:rPr>
              <a:t>padj</a:t>
            </a:r>
            <a:r>
              <a:rPr lang="en-US" sz="1100">
                <a:latin typeface="Calibri"/>
                <a:ea typeface="Calibri"/>
                <a:cs typeface="Calibri"/>
              </a:rPr>
              <a:t> &lt; 0.05 and |log 2 (Fold change)| &gt; 0.5 (right ) &amp; 1.2 (left) of among living and diseased samples. The x-axis represents the log 2 (Fold change), while y-axis represents statistical significance for each gene. Blue dots indicate significantly up-regulated genes and while red dots indicate significantly down-regulated genes.</a:t>
            </a:r>
            <a:endParaRPr lang="en-US" sz="1100">
              <a:latin typeface="Times New Roman"/>
            </a:endParaRPr>
          </a:p>
        </p:txBody>
      </p:sp>
      <p:pic>
        <p:nvPicPr>
          <p:cNvPr id="7" name="Picture 6">
            <a:extLst>
              <a:ext uri="{FF2B5EF4-FFF2-40B4-BE49-F238E27FC236}">
                <a16:creationId xmlns:a16="http://schemas.microsoft.com/office/drawing/2014/main" id="{C25988D0-AC88-E165-B16E-B51BC870D182}"/>
              </a:ext>
            </a:extLst>
          </p:cNvPr>
          <p:cNvPicPr>
            <a:picLocks noChangeAspect="1"/>
          </p:cNvPicPr>
          <p:nvPr/>
        </p:nvPicPr>
        <p:blipFill>
          <a:blip r:embed="rId2"/>
          <a:stretch>
            <a:fillRect/>
          </a:stretch>
        </p:blipFill>
        <p:spPr>
          <a:xfrm>
            <a:off x="4724178" y="2554480"/>
            <a:ext cx="3744216" cy="2785217"/>
          </a:xfrm>
          <a:prstGeom prst="rect">
            <a:avLst/>
          </a:prstGeom>
        </p:spPr>
      </p:pic>
      <p:pic>
        <p:nvPicPr>
          <p:cNvPr id="8" name="Picture 7">
            <a:extLst>
              <a:ext uri="{FF2B5EF4-FFF2-40B4-BE49-F238E27FC236}">
                <a16:creationId xmlns:a16="http://schemas.microsoft.com/office/drawing/2014/main" id="{D6E58373-7EE9-EAD9-179B-AF0CE921AE6F}"/>
              </a:ext>
            </a:extLst>
          </p:cNvPr>
          <p:cNvPicPr>
            <a:picLocks noChangeAspect="1"/>
          </p:cNvPicPr>
          <p:nvPr/>
        </p:nvPicPr>
        <p:blipFill>
          <a:blip r:embed="rId3"/>
          <a:stretch>
            <a:fillRect/>
          </a:stretch>
        </p:blipFill>
        <p:spPr>
          <a:xfrm>
            <a:off x="572167" y="2540994"/>
            <a:ext cx="3769497" cy="2801508"/>
          </a:xfrm>
          <a:prstGeom prst="rect">
            <a:avLst/>
          </a:prstGeom>
        </p:spPr>
      </p:pic>
      <p:sp>
        <p:nvSpPr>
          <p:cNvPr id="9" name="TextBox 8">
            <a:extLst>
              <a:ext uri="{FF2B5EF4-FFF2-40B4-BE49-F238E27FC236}">
                <a16:creationId xmlns:a16="http://schemas.microsoft.com/office/drawing/2014/main" id="{609CDD42-3FEB-0576-69E0-F2CE7019FBC8}"/>
              </a:ext>
            </a:extLst>
          </p:cNvPr>
          <p:cNvSpPr txBox="1"/>
          <p:nvPr/>
        </p:nvSpPr>
        <p:spPr>
          <a:xfrm>
            <a:off x="7131466" y="500570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latin typeface="Times New Roman"/>
                <a:cs typeface="Times New Roman"/>
              </a:rPr>
              <a:t>0.5</a:t>
            </a:r>
            <a:endParaRPr lang="en-US"/>
          </a:p>
        </p:txBody>
      </p:sp>
      <p:sp>
        <p:nvSpPr>
          <p:cNvPr id="10" name="TextBox 9">
            <a:extLst>
              <a:ext uri="{FF2B5EF4-FFF2-40B4-BE49-F238E27FC236}">
                <a16:creationId xmlns:a16="http://schemas.microsoft.com/office/drawing/2014/main" id="{54D72444-5D82-AFCF-4C60-34173C6DACBE}"/>
              </a:ext>
            </a:extLst>
          </p:cNvPr>
          <p:cNvSpPr txBox="1"/>
          <p:nvPr/>
        </p:nvSpPr>
        <p:spPr>
          <a:xfrm>
            <a:off x="3018803" y="5005700"/>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latin typeface="Times New Roman"/>
                <a:cs typeface="Times New Roman"/>
              </a:rPr>
              <a:t>1.2</a:t>
            </a:r>
          </a:p>
        </p:txBody>
      </p:sp>
    </p:spTree>
    <p:extLst>
      <p:ext uri="{BB962C8B-B14F-4D97-AF65-F5344CB8AC3E}">
        <p14:creationId xmlns:p14="http://schemas.microsoft.com/office/powerpoint/2010/main" val="1929911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B4292-5BC9-5581-107A-EC3DF6065A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348A9-732E-161E-B254-51D6FFEA5F20}"/>
              </a:ext>
            </a:extLst>
          </p:cNvPr>
          <p:cNvSpPr>
            <a:spLocks noGrp="1"/>
          </p:cNvSpPr>
          <p:nvPr>
            <p:ph type="title"/>
          </p:nvPr>
        </p:nvSpPr>
        <p:spPr/>
        <p:txBody>
          <a:bodyPr>
            <a:normAutofit/>
          </a:bodyPr>
          <a:lstStyle/>
          <a:p>
            <a:r>
              <a:rPr lang="en-US" sz="4500" b="1">
                <a:solidFill>
                  <a:srgbClr val="0070C0"/>
                </a:solidFill>
                <a:ea typeface="Calibri Light"/>
                <a:cs typeface="Calibri Light"/>
              </a:rPr>
              <a:t>MiRNA-Seq Analysis </a:t>
            </a:r>
            <a:endParaRPr lang="en-US" sz="4500">
              <a:solidFill>
                <a:srgbClr val="0070C0"/>
              </a:solidFill>
            </a:endParaRPr>
          </a:p>
        </p:txBody>
      </p:sp>
      <p:sp>
        <p:nvSpPr>
          <p:cNvPr id="3" name="Content Placeholder 2">
            <a:extLst>
              <a:ext uri="{FF2B5EF4-FFF2-40B4-BE49-F238E27FC236}">
                <a16:creationId xmlns:a16="http://schemas.microsoft.com/office/drawing/2014/main" id="{4D27F4D4-A06B-882E-CE8D-328839DAD486}"/>
              </a:ext>
            </a:extLst>
          </p:cNvPr>
          <p:cNvSpPr>
            <a:spLocks noGrp="1"/>
          </p:cNvSpPr>
          <p:nvPr>
            <p:ph idx="1"/>
          </p:nvPr>
        </p:nvSpPr>
        <p:spPr>
          <a:xfrm>
            <a:off x="489781" y="1574852"/>
            <a:ext cx="7886700" cy="3714264"/>
          </a:xfrm>
        </p:spPr>
        <p:txBody>
          <a:bodyPr vert="horz" lIns="68580" tIns="34290" rIns="68580" bIns="34290" rtlCol="0" anchor="t">
            <a:normAutofit/>
          </a:bodyPr>
          <a:lstStyle/>
          <a:p>
            <a:pPr marL="0" indent="0">
              <a:buNone/>
            </a:pPr>
            <a:r>
              <a:rPr lang="en-US" sz="2600">
                <a:ea typeface="+mn-lt"/>
                <a:cs typeface="+mn-lt"/>
              </a:rPr>
              <a:t>1.1: MiRNA RESULTS</a:t>
            </a:r>
          </a:p>
          <a:p>
            <a:pPr marL="0" indent="0">
              <a:buNone/>
            </a:pPr>
            <a:r>
              <a:rPr lang="en-US" sz="2000">
                <a:ea typeface="+mn-lt"/>
                <a:cs typeface="+mn-lt"/>
              </a:rPr>
              <a:t>G) Heatmap</a:t>
            </a:r>
            <a:endParaRPr lang="en-US" sz="2000">
              <a:ea typeface="Calibri"/>
              <a:cs typeface="Calibri"/>
            </a:endParaRPr>
          </a:p>
          <a:p>
            <a:pPr marL="0" indent="0">
              <a:buNone/>
            </a:pPr>
            <a:endParaRPr lang="en-US" sz="2000">
              <a:ea typeface="+mn-lt"/>
              <a:cs typeface="+mn-lt"/>
            </a:endParaRPr>
          </a:p>
          <a:p>
            <a:pPr marL="0" indent="0">
              <a:buNone/>
            </a:pPr>
            <a:endParaRPr lang="en-US" sz="1400">
              <a:ea typeface="+mn-lt"/>
              <a:cs typeface="+mn-lt"/>
            </a:endParaRPr>
          </a:p>
          <a:p>
            <a:pPr marL="0" indent="0">
              <a:buNone/>
            </a:pPr>
            <a:endParaRPr lang="en-US" sz="1400">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8111B18C-D268-0312-55F5-2BA5E7530650}"/>
              </a:ext>
            </a:extLst>
          </p:cNvPr>
          <p:cNvCxnSpPr/>
          <p:nvPr/>
        </p:nvCxnSpPr>
        <p:spPr>
          <a:xfrm>
            <a:off x="625862" y="1440124"/>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2A52401C-6EA7-80BB-69C9-CDE459C1B3A5}"/>
              </a:ext>
            </a:extLst>
          </p:cNvPr>
          <p:cNvSpPr txBox="1"/>
          <p:nvPr/>
        </p:nvSpPr>
        <p:spPr>
          <a:xfrm>
            <a:off x="1247371" y="5855366"/>
            <a:ext cx="694986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800" b="1">
                <a:latin typeface="Times New Roman"/>
              </a:rPr>
              <a:t>Figure 5</a:t>
            </a:r>
            <a:r>
              <a:rPr lang="en-US" sz="800">
                <a:latin typeface="Times New Roman"/>
              </a:rPr>
              <a:t>:</a:t>
            </a:r>
            <a:r>
              <a:rPr lang="en-US" sz="800">
                <a:ea typeface="+mn-lt"/>
                <a:cs typeface="+mn-lt"/>
              </a:rPr>
              <a:t>: heat maps of DEGs using two fold change values (0.5 &amp; 1.2). Red is used to represent genes which were up-regulated, and blue is used to represent genes which were downregulated.</a:t>
            </a:r>
            <a:endParaRPr lang="en-US" sz="1100">
              <a:latin typeface="Calibri"/>
              <a:ea typeface="Calibri"/>
              <a:cs typeface="Calibri"/>
            </a:endParaRPr>
          </a:p>
        </p:txBody>
      </p:sp>
      <p:sp>
        <p:nvSpPr>
          <p:cNvPr id="9" name="TextBox 8">
            <a:extLst>
              <a:ext uri="{FF2B5EF4-FFF2-40B4-BE49-F238E27FC236}">
                <a16:creationId xmlns:a16="http://schemas.microsoft.com/office/drawing/2014/main" id="{752B8E61-FB3B-8AF1-3E8C-85B7897C6FA5}"/>
              </a:ext>
            </a:extLst>
          </p:cNvPr>
          <p:cNvSpPr txBox="1"/>
          <p:nvPr/>
        </p:nvSpPr>
        <p:spPr>
          <a:xfrm>
            <a:off x="5988466" y="5187298"/>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latin typeface="Times New Roman"/>
                <a:cs typeface="Times New Roman"/>
              </a:rPr>
              <a:t>Log2 foldchange 0.5</a:t>
            </a:r>
            <a:endParaRPr lang="en-US"/>
          </a:p>
        </p:txBody>
      </p:sp>
      <p:sp>
        <p:nvSpPr>
          <p:cNvPr id="10" name="TextBox 9">
            <a:extLst>
              <a:ext uri="{FF2B5EF4-FFF2-40B4-BE49-F238E27FC236}">
                <a16:creationId xmlns:a16="http://schemas.microsoft.com/office/drawing/2014/main" id="{3E304FF0-4E35-8D4B-B9DF-48640738C106}"/>
              </a:ext>
            </a:extLst>
          </p:cNvPr>
          <p:cNvSpPr txBox="1"/>
          <p:nvPr/>
        </p:nvSpPr>
        <p:spPr>
          <a:xfrm>
            <a:off x="1395102" y="5187298"/>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latin typeface="Times New Roman"/>
                <a:cs typeface="Times New Roman"/>
              </a:rPr>
              <a:t>Log2foldchange 1.2</a:t>
            </a:r>
          </a:p>
        </p:txBody>
      </p:sp>
      <p:pic>
        <p:nvPicPr>
          <p:cNvPr id="5" name="Picture 4">
            <a:extLst>
              <a:ext uri="{FF2B5EF4-FFF2-40B4-BE49-F238E27FC236}">
                <a16:creationId xmlns:a16="http://schemas.microsoft.com/office/drawing/2014/main" id="{DC154390-083B-72FF-49E2-24727CFDEB70}"/>
              </a:ext>
            </a:extLst>
          </p:cNvPr>
          <p:cNvPicPr>
            <a:picLocks noChangeAspect="1"/>
          </p:cNvPicPr>
          <p:nvPr/>
        </p:nvPicPr>
        <p:blipFill>
          <a:blip r:embed="rId2"/>
          <a:stretch>
            <a:fillRect/>
          </a:stretch>
        </p:blipFill>
        <p:spPr>
          <a:xfrm>
            <a:off x="4721506" y="2487092"/>
            <a:ext cx="4155482" cy="2706347"/>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381390FA-D8E4-782E-0405-D5CC1C88B0C1}"/>
              </a:ext>
            </a:extLst>
          </p:cNvPr>
          <p:cNvPicPr>
            <a:picLocks noChangeAspect="1"/>
          </p:cNvPicPr>
          <p:nvPr/>
        </p:nvPicPr>
        <p:blipFill>
          <a:blip r:embed="rId3"/>
          <a:stretch>
            <a:fillRect/>
          </a:stretch>
        </p:blipFill>
        <p:spPr>
          <a:xfrm>
            <a:off x="272130" y="2483666"/>
            <a:ext cx="4145245" cy="2649107"/>
          </a:xfrm>
          <a:prstGeom prst="rect">
            <a:avLst/>
          </a:prstGeom>
        </p:spPr>
      </p:pic>
    </p:spTree>
    <p:extLst>
      <p:ext uri="{BB962C8B-B14F-4D97-AF65-F5344CB8AC3E}">
        <p14:creationId xmlns:p14="http://schemas.microsoft.com/office/powerpoint/2010/main" val="3753788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49C52-C45F-6BB2-05E0-5D62FC16DB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747DD-5A33-66D8-9257-1A5DB1FC0DDF}"/>
              </a:ext>
            </a:extLst>
          </p:cNvPr>
          <p:cNvSpPr>
            <a:spLocks noGrp="1"/>
          </p:cNvSpPr>
          <p:nvPr>
            <p:ph type="title"/>
          </p:nvPr>
        </p:nvSpPr>
        <p:spPr/>
        <p:txBody>
          <a:bodyPr>
            <a:normAutofit/>
          </a:bodyPr>
          <a:lstStyle/>
          <a:p>
            <a:r>
              <a:rPr lang="en-US" sz="4500" b="1">
                <a:solidFill>
                  <a:srgbClr val="0070C0"/>
                </a:solidFill>
                <a:ea typeface="Calibri Light"/>
                <a:cs typeface="Calibri Light"/>
              </a:rPr>
              <a:t>MiRNA-Seq Analysis </a:t>
            </a:r>
            <a:endParaRPr lang="en-US" sz="4500" b="1"/>
          </a:p>
        </p:txBody>
      </p:sp>
      <p:sp>
        <p:nvSpPr>
          <p:cNvPr id="3" name="Content Placeholder 2">
            <a:extLst>
              <a:ext uri="{FF2B5EF4-FFF2-40B4-BE49-F238E27FC236}">
                <a16:creationId xmlns:a16="http://schemas.microsoft.com/office/drawing/2014/main" id="{BBE9DF12-0215-7C98-92D7-7C7A27FE0FCF}"/>
              </a:ext>
            </a:extLst>
          </p:cNvPr>
          <p:cNvSpPr>
            <a:spLocks noGrp="1"/>
          </p:cNvSpPr>
          <p:nvPr>
            <p:ph idx="1"/>
          </p:nvPr>
        </p:nvSpPr>
        <p:spPr>
          <a:xfrm>
            <a:off x="489781" y="1574852"/>
            <a:ext cx="7886700" cy="3714264"/>
          </a:xfrm>
        </p:spPr>
        <p:txBody>
          <a:bodyPr vert="horz" lIns="68580" tIns="34290" rIns="68580" bIns="34290" rtlCol="0" anchor="t">
            <a:normAutofit/>
          </a:bodyPr>
          <a:lstStyle/>
          <a:p>
            <a:pPr marL="0" indent="0">
              <a:buNone/>
            </a:pPr>
            <a:r>
              <a:rPr lang="en-US" sz="2600">
                <a:ea typeface="+mn-lt"/>
                <a:cs typeface="+mn-lt"/>
              </a:rPr>
              <a:t>1.1: MiRNA RESULTS</a:t>
            </a:r>
          </a:p>
          <a:p>
            <a:pPr marL="0" indent="0">
              <a:buNone/>
            </a:pPr>
            <a:r>
              <a:rPr lang="en-US" sz="2000">
                <a:ea typeface="+mn-lt"/>
                <a:cs typeface="+mn-lt"/>
              </a:rPr>
              <a:t>H) Visualization of PCAs</a:t>
            </a:r>
            <a:endParaRPr lang="en-US" sz="2000">
              <a:ea typeface="Calibri"/>
              <a:cs typeface="Calibri"/>
            </a:endParaRPr>
          </a:p>
          <a:p>
            <a:pPr marL="0" indent="0">
              <a:buNone/>
            </a:pPr>
            <a:endParaRPr lang="en-US" sz="2000">
              <a:ea typeface="+mn-lt"/>
              <a:cs typeface="+mn-lt"/>
            </a:endParaRPr>
          </a:p>
          <a:p>
            <a:pPr marL="0" indent="0">
              <a:buNone/>
            </a:pPr>
            <a:endParaRPr lang="en-US" sz="1400">
              <a:ea typeface="+mn-lt"/>
              <a:cs typeface="+mn-lt"/>
            </a:endParaRPr>
          </a:p>
          <a:p>
            <a:pPr marL="0" indent="0">
              <a:buNone/>
            </a:pPr>
            <a:endParaRPr lang="en-US" sz="1400">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A2BAD30D-40A8-D717-BCD2-A163C85692E1}"/>
              </a:ext>
            </a:extLst>
          </p:cNvPr>
          <p:cNvCxnSpPr/>
          <p:nvPr/>
        </p:nvCxnSpPr>
        <p:spPr>
          <a:xfrm>
            <a:off x="625862" y="1440124"/>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DC01CE4D-EF05-91F3-8279-0C7CBC97D36F}"/>
              </a:ext>
            </a:extLst>
          </p:cNvPr>
          <p:cNvSpPr txBox="1"/>
          <p:nvPr/>
        </p:nvSpPr>
        <p:spPr>
          <a:xfrm>
            <a:off x="1428929" y="6116262"/>
            <a:ext cx="694986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800" b="1">
                <a:latin typeface="Times New Roman"/>
              </a:rPr>
              <a:t>Figure 6</a:t>
            </a:r>
            <a:r>
              <a:rPr lang="en-US" sz="800">
                <a:latin typeface="Times New Roman"/>
              </a:rPr>
              <a:t>:</a:t>
            </a:r>
            <a:r>
              <a:rPr lang="en-US" sz="800">
                <a:ea typeface="+mn-lt"/>
                <a:cs typeface="+mn-lt"/>
              </a:rPr>
              <a:t>: shows two PCA plots. The left one cluster the data the data according to vital tatus effect. The right one cluster the data the data according to gender effect. Variance that capture in the analysis is sample (50 %) so, no defined clusters are visualized</a:t>
            </a:r>
            <a:endParaRPr lang="en-US" sz="800">
              <a:latin typeface="Calibri"/>
              <a:ea typeface="Calibri"/>
              <a:cs typeface="Calibri"/>
            </a:endParaRPr>
          </a:p>
        </p:txBody>
      </p:sp>
      <p:pic>
        <p:nvPicPr>
          <p:cNvPr id="7" name="Picture 6" descr="A diagram of a principal component analysis&#10;&#10;Description automatically generated">
            <a:extLst>
              <a:ext uri="{FF2B5EF4-FFF2-40B4-BE49-F238E27FC236}">
                <a16:creationId xmlns:a16="http://schemas.microsoft.com/office/drawing/2014/main" id="{DF6EF13D-0C7A-A7AE-CD83-30D04F09F2C7}"/>
              </a:ext>
            </a:extLst>
          </p:cNvPr>
          <p:cNvPicPr>
            <a:picLocks noChangeAspect="1"/>
          </p:cNvPicPr>
          <p:nvPr/>
        </p:nvPicPr>
        <p:blipFill>
          <a:blip r:embed="rId2"/>
          <a:stretch>
            <a:fillRect/>
          </a:stretch>
        </p:blipFill>
        <p:spPr>
          <a:xfrm>
            <a:off x="627116" y="2631207"/>
            <a:ext cx="3941543" cy="3003006"/>
          </a:xfrm>
          <a:prstGeom prst="rect">
            <a:avLst/>
          </a:prstGeom>
        </p:spPr>
      </p:pic>
      <p:pic>
        <p:nvPicPr>
          <p:cNvPr id="8" name="Picture 7" descr="A diagram of a principal component analysis&#10;&#10;Description automatically generated">
            <a:extLst>
              <a:ext uri="{FF2B5EF4-FFF2-40B4-BE49-F238E27FC236}">
                <a16:creationId xmlns:a16="http://schemas.microsoft.com/office/drawing/2014/main" id="{FF962546-942A-8634-C5C8-4231D095DA56}"/>
              </a:ext>
            </a:extLst>
          </p:cNvPr>
          <p:cNvPicPr>
            <a:picLocks noChangeAspect="1"/>
          </p:cNvPicPr>
          <p:nvPr/>
        </p:nvPicPr>
        <p:blipFill>
          <a:blip r:embed="rId3"/>
          <a:stretch>
            <a:fillRect/>
          </a:stretch>
        </p:blipFill>
        <p:spPr>
          <a:xfrm>
            <a:off x="4949123" y="2633711"/>
            <a:ext cx="3937337" cy="2996473"/>
          </a:xfrm>
          <a:prstGeom prst="rect">
            <a:avLst/>
          </a:prstGeom>
        </p:spPr>
      </p:pic>
      <p:sp>
        <p:nvSpPr>
          <p:cNvPr id="5" name="Rectangle 4">
            <a:extLst>
              <a:ext uri="{FF2B5EF4-FFF2-40B4-BE49-F238E27FC236}">
                <a16:creationId xmlns:a16="http://schemas.microsoft.com/office/drawing/2014/main" id="{93567050-1CF9-0844-3825-1BED12D8378B}"/>
              </a:ext>
            </a:extLst>
          </p:cNvPr>
          <p:cNvSpPr/>
          <p:nvPr/>
        </p:nvSpPr>
        <p:spPr>
          <a:xfrm>
            <a:off x="3646234" y="3801756"/>
            <a:ext cx="773860" cy="153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Vital_status</a:t>
            </a:r>
            <a:endParaRPr lang="en-GB" sz="900" dirty="0">
              <a:solidFill>
                <a:schemeClr val="tx1"/>
              </a:solidFill>
            </a:endParaRPr>
          </a:p>
        </p:txBody>
      </p:sp>
    </p:spTree>
    <p:extLst>
      <p:ext uri="{BB962C8B-B14F-4D97-AF65-F5344CB8AC3E}">
        <p14:creationId xmlns:p14="http://schemas.microsoft.com/office/powerpoint/2010/main" val="838144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6">
          <a:extLst>
            <a:ext uri="{FF2B5EF4-FFF2-40B4-BE49-F238E27FC236}">
              <a16:creationId xmlns:a16="http://schemas.microsoft.com/office/drawing/2014/main" id="{29E2E0AC-E993-EA38-1626-6A41CAF682A0}"/>
            </a:ext>
          </a:extLst>
        </p:cNvPr>
        <p:cNvGrpSpPr/>
        <p:nvPr/>
      </p:nvGrpSpPr>
      <p:grpSpPr>
        <a:xfrm>
          <a:off x="0" y="0"/>
          <a:ext cx="0" cy="0"/>
          <a:chOff x="0" y="0"/>
          <a:chExt cx="0" cy="0"/>
        </a:xfrm>
      </p:grpSpPr>
      <p:sp>
        <p:nvSpPr>
          <p:cNvPr id="1547" name="Google Shape;1547;p35">
            <a:extLst>
              <a:ext uri="{FF2B5EF4-FFF2-40B4-BE49-F238E27FC236}">
                <a16:creationId xmlns:a16="http://schemas.microsoft.com/office/drawing/2014/main" id="{EE0533AB-9ADF-7D81-4DBF-A6A71427D452}"/>
              </a:ext>
            </a:extLst>
          </p:cNvPr>
          <p:cNvSpPr txBox="1">
            <a:spLocks noGrp="1"/>
          </p:cNvSpPr>
          <p:nvPr>
            <p:ph type="title"/>
          </p:nvPr>
        </p:nvSpPr>
        <p:spPr>
          <a:xfrm>
            <a:off x="-100566" y="3529802"/>
            <a:ext cx="9245234" cy="837300"/>
          </a:xfrm>
          <a:prstGeom prst="rect">
            <a:avLst/>
          </a:prstGeom>
        </p:spPr>
        <p:txBody>
          <a:bodyPr spcFirstLastPara="1" wrap="square" lIns="91425" tIns="91425" rIns="91425" bIns="91425" anchor="b" anchorCtr="0">
            <a:noAutofit/>
          </a:bodyPr>
          <a:lstStyle/>
          <a:p>
            <a:r>
              <a:rPr lang="en"/>
              <a:t>Gene Expression: MRNA Analysis</a:t>
            </a:r>
          </a:p>
        </p:txBody>
      </p:sp>
      <p:sp>
        <p:nvSpPr>
          <p:cNvPr id="1548" name="Google Shape;1548;p35">
            <a:extLst>
              <a:ext uri="{FF2B5EF4-FFF2-40B4-BE49-F238E27FC236}">
                <a16:creationId xmlns:a16="http://schemas.microsoft.com/office/drawing/2014/main" id="{85C7DFD3-8DBE-7B84-371D-BC9DD6A9E427}"/>
              </a:ext>
            </a:extLst>
          </p:cNvPr>
          <p:cNvSpPr txBox="1">
            <a:spLocks noGrp="1"/>
          </p:cNvSpPr>
          <p:nvPr>
            <p:ph type="title" idx="2"/>
          </p:nvPr>
        </p:nvSpPr>
        <p:spPr>
          <a:xfrm>
            <a:off x="3834363" y="228091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680923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01D97-A2DF-B843-E7B1-3405D144A4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364FAD-CCEF-7E9B-ABA8-62B69D0A2B9E}"/>
              </a:ext>
            </a:extLst>
          </p:cNvPr>
          <p:cNvSpPr>
            <a:spLocks noGrp="1"/>
          </p:cNvSpPr>
          <p:nvPr>
            <p:ph type="title"/>
          </p:nvPr>
        </p:nvSpPr>
        <p:spPr/>
        <p:txBody>
          <a:bodyPr>
            <a:normAutofit/>
          </a:bodyPr>
          <a:lstStyle/>
          <a:p>
            <a:r>
              <a:rPr lang="en-US" sz="4500" b="1">
                <a:solidFill>
                  <a:srgbClr val="0070C0"/>
                </a:solidFill>
                <a:ea typeface="Calibri Light"/>
                <a:cs typeface="Calibri Light"/>
              </a:rPr>
              <a:t>Gene expression Analysis </a:t>
            </a:r>
          </a:p>
        </p:txBody>
      </p:sp>
      <p:sp>
        <p:nvSpPr>
          <p:cNvPr id="3" name="Content Placeholder 2">
            <a:extLst>
              <a:ext uri="{FF2B5EF4-FFF2-40B4-BE49-F238E27FC236}">
                <a16:creationId xmlns:a16="http://schemas.microsoft.com/office/drawing/2014/main" id="{6E2F1A92-E65C-2AF2-A91D-CDBBC913F774}"/>
              </a:ext>
            </a:extLst>
          </p:cNvPr>
          <p:cNvSpPr>
            <a:spLocks noGrp="1"/>
          </p:cNvSpPr>
          <p:nvPr>
            <p:ph idx="1"/>
          </p:nvPr>
        </p:nvSpPr>
        <p:spPr>
          <a:xfrm>
            <a:off x="628650" y="1911159"/>
            <a:ext cx="7886700" cy="3714264"/>
          </a:xfrm>
        </p:spPr>
        <p:txBody>
          <a:bodyPr vert="horz" lIns="68580" tIns="34290" rIns="68580" bIns="34290" rtlCol="0" anchor="t">
            <a:normAutofit/>
          </a:bodyPr>
          <a:lstStyle/>
          <a:p>
            <a:pPr marL="0" indent="0">
              <a:buNone/>
            </a:pPr>
            <a:r>
              <a:rPr lang="en-US" sz="2000">
                <a:latin typeface="Times New Roman"/>
                <a:ea typeface="+mn-lt"/>
                <a:cs typeface="+mn-lt"/>
              </a:rPr>
              <a:t>1.Narmaliy Check</a:t>
            </a:r>
            <a:r>
              <a:rPr lang="en-US">
                <a:ea typeface="+mn-lt"/>
                <a:cs typeface="+mn-lt"/>
              </a:rPr>
              <a:t> </a:t>
            </a:r>
          </a:p>
          <a:p>
            <a:pPr marL="0" indent="0">
              <a:buNone/>
            </a:pPr>
            <a:endParaRPr lang="en-US">
              <a:ea typeface="+mn-lt"/>
              <a:cs typeface="+mn-lt"/>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lgn="ct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D8F3A583-1679-C08F-7CEB-25479F3C4D1E}"/>
              </a:ext>
            </a:extLst>
          </p:cNvPr>
          <p:cNvCxnSpPr/>
          <p:nvPr/>
        </p:nvCxnSpPr>
        <p:spPr>
          <a:xfrm>
            <a:off x="625862" y="1589675"/>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5" name="Picture 4" descr="A graph of a number of numbers&#10;&#10;Description automatically generated">
            <a:extLst>
              <a:ext uri="{FF2B5EF4-FFF2-40B4-BE49-F238E27FC236}">
                <a16:creationId xmlns:a16="http://schemas.microsoft.com/office/drawing/2014/main" id="{E343AF11-65AD-B72E-209F-3E5A3A4E1C06}"/>
              </a:ext>
            </a:extLst>
          </p:cNvPr>
          <p:cNvPicPr>
            <a:picLocks noChangeAspect="1"/>
          </p:cNvPicPr>
          <p:nvPr/>
        </p:nvPicPr>
        <p:blipFill>
          <a:blip r:embed="rId2"/>
          <a:stretch>
            <a:fillRect/>
          </a:stretch>
        </p:blipFill>
        <p:spPr>
          <a:xfrm>
            <a:off x="360472" y="2417544"/>
            <a:ext cx="3959444" cy="2978698"/>
          </a:xfrm>
          <a:prstGeom prst="rect">
            <a:avLst/>
          </a:prstGeom>
        </p:spPr>
      </p:pic>
      <p:sp>
        <p:nvSpPr>
          <p:cNvPr id="6" name="TextBox 5">
            <a:extLst>
              <a:ext uri="{FF2B5EF4-FFF2-40B4-BE49-F238E27FC236}">
                <a16:creationId xmlns:a16="http://schemas.microsoft.com/office/drawing/2014/main" id="{77FE29B1-1E31-7E09-E29A-00C94540CA3B}"/>
              </a:ext>
            </a:extLst>
          </p:cNvPr>
          <p:cNvSpPr txBox="1"/>
          <p:nvPr/>
        </p:nvSpPr>
        <p:spPr>
          <a:xfrm>
            <a:off x="475429" y="5737170"/>
            <a:ext cx="34526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ea typeface="Times New Roman"/>
                <a:cs typeface="Times New Roman"/>
              </a:rPr>
              <a:t>Zero inflated negative binomial distribution count data</a:t>
            </a:r>
            <a:endParaRPr lang="en-US">
              <a:latin typeface="Times New Roman"/>
              <a:cs typeface="Times New Roman"/>
            </a:endParaRPr>
          </a:p>
        </p:txBody>
      </p:sp>
      <p:pic>
        <p:nvPicPr>
          <p:cNvPr id="7" name="Picture 6" descr="A graph of a normal q-q plot&#10;&#10;Description automatically generated">
            <a:extLst>
              <a:ext uri="{FF2B5EF4-FFF2-40B4-BE49-F238E27FC236}">
                <a16:creationId xmlns:a16="http://schemas.microsoft.com/office/drawing/2014/main" id="{8105FCD6-276E-FFD2-4104-B92380659163}"/>
              </a:ext>
            </a:extLst>
          </p:cNvPr>
          <p:cNvPicPr>
            <a:picLocks noChangeAspect="1"/>
          </p:cNvPicPr>
          <p:nvPr/>
        </p:nvPicPr>
        <p:blipFill>
          <a:blip r:embed="rId3"/>
          <a:stretch>
            <a:fillRect/>
          </a:stretch>
        </p:blipFill>
        <p:spPr>
          <a:xfrm>
            <a:off x="4445547" y="2418036"/>
            <a:ext cx="4529302" cy="3086100"/>
          </a:xfrm>
          <a:prstGeom prst="rect">
            <a:avLst/>
          </a:prstGeom>
        </p:spPr>
      </p:pic>
      <p:sp>
        <p:nvSpPr>
          <p:cNvPr id="8" name="TextBox 7">
            <a:extLst>
              <a:ext uri="{FF2B5EF4-FFF2-40B4-BE49-F238E27FC236}">
                <a16:creationId xmlns:a16="http://schemas.microsoft.com/office/drawing/2014/main" id="{79FAC96E-C1B1-35E1-349F-827C9E181056}"/>
              </a:ext>
            </a:extLst>
          </p:cNvPr>
          <p:cNvSpPr txBox="1"/>
          <p:nvPr/>
        </p:nvSpPr>
        <p:spPr>
          <a:xfrm>
            <a:off x="5037575" y="5668196"/>
            <a:ext cx="35841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Times New Roman"/>
              </a:rPr>
              <a:t>QQ plot shows that count data are not normally distributed </a:t>
            </a:r>
            <a:endParaRPr lang="en-US"/>
          </a:p>
        </p:txBody>
      </p:sp>
    </p:spTree>
    <p:extLst>
      <p:ext uri="{BB962C8B-B14F-4D97-AF65-F5344CB8AC3E}">
        <p14:creationId xmlns:p14="http://schemas.microsoft.com/office/powerpoint/2010/main" val="50946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662B5-46EB-8F3A-A1AA-6C3B891533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6CF98F-A8B4-59DC-B38A-363D05AFA44C}"/>
              </a:ext>
            </a:extLst>
          </p:cNvPr>
          <p:cNvSpPr>
            <a:spLocks noGrp="1"/>
          </p:cNvSpPr>
          <p:nvPr>
            <p:ph type="title"/>
          </p:nvPr>
        </p:nvSpPr>
        <p:spPr/>
        <p:txBody>
          <a:bodyPr>
            <a:normAutofit/>
          </a:bodyPr>
          <a:lstStyle/>
          <a:p>
            <a:r>
              <a:rPr lang="en-US" sz="4500" b="1">
                <a:solidFill>
                  <a:srgbClr val="0070C0"/>
                </a:solidFill>
                <a:ea typeface="Calibri Light"/>
                <a:cs typeface="Calibri Light"/>
              </a:rPr>
              <a:t>Gene expression Analysis</a:t>
            </a:r>
            <a:r>
              <a:rPr lang="en-US" sz="4500">
                <a:latin typeface="Times New Roman"/>
                <a:ea typeface="Calibri Light"/>
                <a:cs typeface="Calibri Light"/>
              </a:rPr>
              <a:t> </a:t>
            </a:r>
            <a:endParaRPr lang="en-US"/>
          </a:p>
        </p:txBody>
      </p:sp>
      <p:sp>
        <p:nvSpPr>
          <p:cNvPr id="3" name="Content Placeholder 2">
            <a:extLst>
              <a:ext uri="{FF2B5EF4-FFF2-40B4-BE49-F238E27FC236}">
                <a16:creationId xmlns:a16="http://schemas.microsoft.com/office/drawing/2014/main" id="{9098BBA0-B950-D933-5422-4507321AF1DA}"/>
              </a:ext>
            </a:extLst>
          </p:cNvPr>
          <p:cNvSpPr>
            <a:spLocks noGrp="1"/>
          </p:cNvSpPr>
          <p:nvPr>
            <p:ph idx="1"/>
          </p:nvPr>
        </p:nvSpPr>
        <p:spPr>
          <a:xfrm>
            <a:off x="628650" y="1911159"/>
            <a:ext cx="7886700" cy="3714264"/>
          </a:xfrm>
        </p:spPr>
        <p:txBody>
          <a:bodyPr vert="horz" lIns="68580" tIns="34290" rIns="68580" bIns="34290" rtlCol="0" anchor="t">
            <a:normAutofit/>
          </a:bodyPr>
          <a:lstStyle/>
          <a:p>
            <a:pPr marL="0" indent="0">
              <a:buNone/>
            </a:pPr>
            <a:r>
              <a:rPr lang="en-US" sz="2000">
                <a:latin typeface="Times New Roman"/>
                <a:ea typeface="+mn-lt"/>
                <a:cs typeface="+mn-lt"/>
              </a:rPr>
              <a:t>2.Variance check</a:t>
            </a:r>
            <a:r>
              <a:rPr lang="en-US">
                <a:latin typeface="Times New Roman"/>
                <a:ea typeface="+mn-lt"/>
                <a:cs typeface="+mn-lt"/>
              </a:rPr>
              <a:t> </a:t>
            </a:r>
          </a:p>
          <a:p>
            <a:pPr marL="0" indent="0">
              <a:buNone/>
            </a:pPr>
            <a:endParaRPr lang="en-US">
              <a:ea typeface="+mn-lt"/>
              <a:cs typeface="+mn-lt"/>
            </a:endParaRPr>
          </a:p>
          <a:p>
            <a:pPr marL="0" indent="0" algn="ct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38E3549D-66B8-E497-6C10-D477F450A1A7}"/>
              </a:ext>
            </a:extLst>
          </p:cNvPr>
          <p:cNvCxnSpPr/>
          <p:nvPr/>
        </p:nvCxnSpPr>
        <p:spPr>
          <a:xfrm>
            <a:off x="625862" y="1589675"/>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5" name="Picture 4" descr="A black and white image of a sound wave&#10;&#10;Description automatically generated">
            <a:extLst>
              <a:ext uri="{FF2B5EF4-FFF2-40B4-BE49-F238E27FC236}">
                <a16:creationId xmlns:a16="http://schemas.microsoft.com/office/drawing/2014/main" id="{92450BC7-B1B9-0532-440A-EFE1297B7BCE}"/>
              </a:ext>
            </a:extLst>
          </p:cNvPr>
          <p:cNvPicPr>
            <a:picLocks noChangeAspect="1"/>
          </p:cNvPicPr>
          <p:nvPr/>
        </p:nvPicPr>
        <p:blipFill>
          <a:blip r:embed="rId2"/>
          <a:stretch>
            <a:fillRect/>
          </a:stretch>
        </p:blipFill>
        <p:spPr>
          <a:xfrm>
            <a:off x="1949176" y="2246586"/>
            <a:ext cx="5324475" cy="3429000"/>
          </a:xfrm>
          <a:prstGeom prst="rect">
            <a:avLst/>
          </a:prstGeom>
        </p:spPr>
      </p:pic>
      <p:sp>
        <p:nvSpPr>
          <p:cNvPr id="6" name="TextBox 5">
            <a:extLst>
              <a:ext uri="{FF2B5EF4-FFF2-40B4-BE49-F238E27FC236}">
                <a16:creationId xmlns:a16="http://schemas.microsoft.com/office/drawing/2014/main" id="{249DFE09-A6DC-5E87-B145-644ADB77D081}"/>
              </a:ext>
            </a:extLst>
          </p:cNvPr>
          <p:cNvSpPr txBox="1"/>
          <p:nvPr/>
        </p:nvSpPr>
        <p:spPr>
          <a:xfrm>
            <a:off x="2603773" y="5515467"/>
            <a:ext cx="41778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a:cs typeface="Times New Roman"/>
              </a:rPr>
              <a:t>Boxplots of count data for first 4 samples across all genes</a:t>
            </a:r>
            <a:endParaRPr lang="en-US" dirty="0"/>
          </a:p>
        </p:txBody>
      </p:sp>
    </p:spTree>
    <p:extLst>
      <p:ext uri="{BB962C8B-B14F-4D97-AF65-F5344CB8AC3E}">
        <p14:creationId xmlns:p14="http://schemas.microsoft.com/office/powerpoint/2010/main" val="382870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C02C-8BB6-0149-59EE-CAE7A3917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C1181-39BB-D79B-61B1-01851EDA8AE8}"/>
              </a:ext>
            </a:extLst>
          </p:cNvPr>
          <p:cNvSpPr>
            <a:spLocks noGrp="1"/>
          </p:cNvSpPr>
          <p:nvPr>
            <p:ph type="title"/>
          </p:nvPr>
        </p:nvSpPr>
        <p:spPr/>
        <p:txBody>
          <a:bodyPr>
            <a:normAutofit/>
          </a:bodyPr>
          <a:lstStyle/>
          <a:p>
            <a:r>
              <a:rPr lang="en-US" sz="4500" b="1">
                <a:solidFill>
                  <a:srgbClr val="0070C0"/>
                </a:solidFill>
                <a:ea typeface="Calibri Light"/>
                <a:cs typeface="Calibri Light"/>
              </a:rPr>
              <a:t>Gene expression Analysis </a:t>
            </a:r>
            <a:endParaRPr lang="en-US"/>
          </a:p>
        </p:txBody>
      </p:sp>
      <p:sp>
        <p:nvSpPr>
          <p:cNvPr id="3" name="Content Placeholder 2">
            <a:extLst>
              <a:ext uri="{FF2B5EF4-FFF2-40B4-BE49-F238E27FC236}">
                <a16:creationId xmlns:a16="http://schemas.microsoft.com/office/drawing/2014/main" id="{C3E5D89D-373A-252A-A932-132F6FC84BDA}"/>
              </a:ext>
            </a:extLst>
          </p:cNvPr>
          <p:cNvSpPr>
            <a:spLocks noGrp="1"/>
          </p:cNvSpPr>
          <p:nvPr>
            <p:ph idx="1"/>
          </p:nvPr>
        </p:nvSpPr>
        <p:spPr>
          <a:xfrm>
            <a:off x="628650" y="1911159"/>
            <a:ext cx="7886700" cy="3714264"/>
          </a:xfrm>
        </p:spPr>
        <p:txBody>
          <a:bodyPr vert="horz" lIns="68580" tIns="34290" rIns="68580" bIns="34290" rtlCol="0" anchor="t">
            <a:normAutofit/>
          </a:bodyPr>
          <a:lstStyle/>
          <a:p>
            <a:pPr marL="0" indent="0">
              <a:buNone/>
            </a:pPr>
            <a:r>
              <a:rPr lang="en-US" sz="2000">
                <a:latin typeface="Times New Roman"/>
                <a:ea typeface="+mn-lt"/>
                <a:cs typeface="+mn-lt"/>
              </a:rPr>
              <a:t>3. DeSeq2 tool for differential expression analysis</a:t>
            </a:r>
            <a:r>
              <a:rPr lang="en-US" sz="2000">
                <a:latin typeface="Times New Roman"/>
                <a:ea typeface="+mn-lt"/>
                <a:cs typeface="Times New Roman"/>
              </a:rPr>
              <a:t> </a:t>
            </a:r>
            <a:endParaRPr lang="en-US" sz="2000">
              <a:ea typeface="+mn-lt"/>
              <a:cs typeface="+mn-lt"/>
            </a:endParaRPr>
          </a:p>
          <a:p>
            <a:pPr marL="0" indent="0">
              <a:buNone/>
            </a:pPr>
            <a:endParaRPr lang="en-US">
              <a:ea typeface="+mn-lt"/>
              <a:cs typeface="+mn-lt"/>
            </a:endParaRPr>
          </a:p>
          <a:p>
            <a:pPr marL="0" indent="0">
              <a:buNone/>
            </a:pPr>
            <a:endParaRPr lang="en-US">
              <a:ea typeface="Calibri" panose="020F0502020204030204"/>
              <a:cs typeface="Calibri" panose="020F0502020204030204"/>
            </a:endParaRPr>
          </a:p>
          <a:p>
            <a:pPr marL="0" indent="0" algn="ct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C05F371A-A0F6-C072-AA11-2C385D4BBB86}"/>
              </a:ext>
            </a:extLst>
          </p:cNvPr>
          <p:cNvCxnSpPr/>
          <p:nvPr/>
        </p:nvCxnSpPr>
        <p:spPr>
          <a:xfrm>
            <a:off x="625862" y="1589675"/>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66D4C109-9B71-DC15-A47F-EF5E22CE3748}"/>
              </a:ext>
            </a:extLst>
          </p:cNvPr>
          <p:cNvSpPr txBox="1"/>
          <p:nvPr/>
        </p:nvSpPr>
        <p:spPr>
          <a:xfrm>
            <a:off x="2603773" y="5515467"/>
            <a:ext cx="41778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Times New Roman"/>
              </a:rPr>
              <a:t>Screenshot of DeSeq2 output ( 943 DEGs- 0.5 FC)</a:t>
            </a:r>
          </a:p>
        </p:txBody>
      </p:sp>
      <p:pic>
        <p:nvPicPr>
          <p:cNvPr id="7" name="Picture 6" descr="A screenshot of a computer&#10;&#10;Description automatically generated">
            <a:extLst>
              <a:ext uri="{FF2B5EF4-FFF2-40B4-BE49-F238E27FC236}">
                <a16:creationId xmlns:a16="http://schemas.microsoft.com/office/drawing/2014/main" id="{E8AC97ED-6656-797E-F918-B083350FF105}"/>
              </a:ext>
            </a:extLst>
          </p:cNvPr>
          <p:cNvPicPr>
            <a:picLocks noChangeAspect="1"/>
          </p:cNvPicPr>
          <p:nvPr/>
        </p:nvPicPr>
        <p:blipFill>
          <a:blip r:embed="rId2"/>
          <a:stretch>
            <a:fillRect/>
          </a:stretch>
        </p:blipFill>
        <p:spPr>
          <a:xfrm>
            <a:off x="803384" y="2505731"/>
            <a:ext cx="7271189" cy="2950124"/>
          </a:xfrm>
          <a:prstGeom prst="rect">
            <a:avLst/>
          </a:prstGeom>
        </p:spPr>
      </p:pic>
    </p:spTree>
    <p:extLst>
      <p:ext uri="{BB962C8B-B14F-4D97-AF65-F5344CB8AC3E}">
        <p14:creationId xmlns:p14="http://schemas.microsoft.com/office/powerpoint/2010/main" val="3271309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3"/>
          <p:cNvSpPr txBox="1">
            <a:spLocks noGrp="1"/>
          </p:cNvSpPr>
          <p:nvPr>
            <p:ph type="title"/>
          </p:nvPr>
        </p:nvSpPr>
        <p:spPr>
          <a:xfrm>
            <a:off x="613178" y="362238"/>
            <a:ext cx="7704000" cy="572700"/>
          </a:xfrm>
          <a:prstGeom prst="rect">
            <a:avLst/>
          </a:prstGeom>
        </p:spPr>
        <p:txBody>
          <a:bodyPr spcFirstLastPara="1" wrap="square" lIns="91425" tIns="91425" rIns="91425" bIns="91425" anchor="t" anchorCtr="0">
            <a:noAutofit/>
          </a:bodyPr>
          <a:lstStyle/>
          <a:p>
            <a:r>
              <a:rPr lang="en"/>
              <a:t>Team Project </a:t>
            </a:r>
            <a:endParaRPr/>
          </a:p>
        </p:txBody>
      </p:sp>
      <p:pic>
        <p:nvPicPr>
          <p:cNvPr id="2" name="Picture 1" descr="A group of people&amp;#39;s faces&#10;&#10;Description automatically generated">
            <a:extLst>
              <a:ext uri="{FF2B5EF4-FFF2-40B4-BE49-F238E27FC236}">
                <a16:creationId xmlns:a16="http://schemas.microsoft.com/office/drawing/2014/main" id="{ECBB8B47-0F8F-9AD6-4CDE-83B4AB72B0A6}"/>
              </a:ext>
            </a:extLst>
          </p:cNvPr>
          <p:cNvPicPr>
            <a:picLocks noChangeAspect="1"/>
          </p:cNvPicPr>
          <p:nvPr/>
        </p:nvPicPr>
        <p:blipFill>
          <a:blip r:embed="rId3"/>
          <a:stretch>
            <a:fillRect/>
          </a:stretch>
        </p:blipFill>
        <p:spPr>
          <a:xfrm>
            <a:off x="427289" y="1908650"/>
            <a:ext cx="8503066" cy="4119607"/>
          </a:xfrm>
          <a:prstGeom prst="rect">
            <a:avLst/>
          </a:prstGeom>
        </p:spPr>
      </p:pic>
    </p:spTree>
    <p:extLst>
      <p:ext uri="{BB962C8B-B14F-4D97-AF65-F5344CB8AC3E}">
        <p14:creationId xmlns:p14="http://schemas.microsoft.com/office/powerpoint/2010/main" val="317038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3B81C-A63D-2392-7A18-7681CF484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BBC0A6-466E-42F8-E680-DD4701B9216F}"/>
              </a:ext>
            </a:extLst>
          </p:cNvPr>
          <p:cNvSpPr>
            <a:spLocks noGrp="1"/>
          </p:cNvSpPr>
          <p:nvPr>
            <p:ph type="title"/>
          </p:nvPr>
        </p:nvSpPr>
        <p:spPr/>
        <p:txBody>
          <a:bodyPr>
            <a:normAutofit/>
          </a:bodyPr>
          <a:lstStyle/>
          <a:p>
            <a:r>
              <a:rPr lang="en-US" sz="4500" b="1">
                <a:solidFill>
                  <a:srgbClr val="0070C0"/>
                </a:solidFill>
                <a:ea typeface="Calibri Light"/>
                <a:cs typeface="Calibri Light"/>
              </a:rPr>
              <a:t>Gene expression Analysis </a:t>
            </a:r>
            <a:endParaRPr lang="en-US"/>
          </a:p>
        </p:txBody>
      </p:sp>
      <p:sp>
        <p:nvSpPr>
          <p:cNvPr id="3" name="Content Placeholder 2">
            <a:extLst>
              <a:ext uri="{FF2B5EF4-FFF2-40B4-BE49-F238E27FC236}">
                <a16:creationId xmlns:a16="http://schemas.microsoft.com/office/drawing/2014/main" id="{44C02228-FE0A-16D5-CBA0-BF9E35528052}"/>
              </a:ext>
            </a:extLst>
          </p:cNvPr>
          <p:cNvSpPr>
            <a:spLocks noGrp="1"/>
          </p:cNvSpPr>
          <p:nvPr>
            <p:ph idx="1"/>
          </p:nvPr>
        </p:nvSpPr>
        <p:spPr>
          <a:xfrm>
            <a:off x="628650" y="1911159"/>
            <a:ext cx="7886700" cy="3714264"/>
          </a:xfrm>
        </p:spPr>
        <p:txBody>
          <a:bodyPr vert="horz" lIns="68580" tIns="34290" rIns="68580" bIns="34290" rtlCol="0" anchor="t">
            <a:normAutofit/>
          </a:bodyPr>
          <a:lstStyle/>
          <a:p>
            <a:pPr marL="0" indent="0">
              <a:buNone/>
            </a:pPr>
            <a:r>
              <a:rPr lang="en-US" sz="2000">
                <a:latin typeface="Times New Roman"/>
                <a:ea typeface="+mn-lt"/>
                <a:cs typeface="+mn-lt"/>
              </a:rPr>
              <a:t>4.</a:t>
            </a:r>
            <a:r>
              <a:rPr lang="en-US" sz="2000">
                <a:latin typeface="Times New Roman"/>
                <a:ea typeface="+mn-lt"/>
                <a:cs typeface="Calibri"/>
              </a:rPr>
              <a:t> Functional analysis</a:t>
            </a:r>
            <a:endParaRPr lang="en-US" sz="2000">
              <a:latin typeface="Times New Roman"/>
              <a:ea typeface="+mn-lt"/>
              <a:cs typeface="Times New Roman"/>
            </a:endParaRPr>
          </a:p>
          <a:p>
            <a:pPr marL="0" indent="0">
              <a:buNone/>
            </a:pPr>
            <a:r>
              <a:rPr lang="en-US" sz="2000">
                <a:latin typeface="Times New Roman"/>
                <a:ea typeface="+mn-lt"/>
                <a:cs typeface="+mn-lt"/>
              </a:rPr>
              <a:t>Resulted DEGs showed to be contributed into </a:t>
            </a:r>
            <a:r>
              <a:rPr lang="en-US" sz="2000" b="1">
                <a:latin typeface="Times New Roman"/>
                <a:ea typeface="+mn-lt"/>
                <a:cs typeface="+mn-lt"/>
              </a:rPr>
              <a:t>complement and coagulation cascades</a:t>
            </a:r>
            <a:r>
              <a:rPr lang="en-US" sz="2000">
                <a:latin typeface="Times New Roman"/>
                <a:ea typeface="+mn-lt"/>
                <a:cs typeface="+mn-lt"/>
              </a:rPr>
              <a:t> (KEGG: 04610)</a:t>
            </a:r>
            <a:r>
              <a:rPr lang="en-US" sz="2000">
                <a:latin typeface="Times New Roman"/>
                <a:ea typeface="+mn-lt"/>
                <a:cs typeface="Times New Roman"/>
              </a:rPr>
              <a:t> </a:t>
            </a:r>
          </a:p>
          <a:p>
            <a:pPr marL="0" indent="0">
              <a:buNone/>
            </a:pPr>
            <a:endParaRPr lang="en-US" sz="2400">
              <a:latin typeface="Times New Roman"/>
              <a:ea typeface="Calibri" panose="020F0502020204030204"/>
              <a:cs typeface="Calibri" panose="020F0502020204030204"/>
            </a:endParaRPr>
          </a:p>
          <a:p>
            <a:pPr marL="0" indent="0">
              <a:buNone/>
            </a:pPr>
            <a:endParaRPr lang="en-US" sz="2400">
              <a:latin typeface="Times New Roman"/>
              <a:ea typeface="Calibri" panose="020F0502020204030204"/>
              <a:cs typeface="Calibri" panose="020F0502020204030204"/>
            </a:endParaRPr>
          </a:p>
          <a:p>
            <a:pPr marL="0" indent="0">
              <a:buNone/>
            </a:pPr>
            <a:endParaRPr lang="en-US" sz="2400">
              <a:latin typeface="Times New Roman"/>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lgn="ct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2AE9B696-770E-48A3-B401-D07555D67D16}"/>
              </a:ext>
            </a:extLst>
          </p:cNvPr>
          <p:cNvCxnSpPr/>
          <p:nvPr/>
        </p:nvCxnSpPr>
        <p:spPr>
          <a:xfrm>
            <a:off x="625862" y="1589675"/>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8" name="Picture 7" descr="A diagram of a structure&#10;&#10;Description automatically generated">
            <a:extLst>
              <a:ext uri="{FF2B5EF4-FFF2-40B4-BE49-F238E27FC236}">
                <a16:creationId xmlns:a16="http://schemas.microsoft.com/office/drawing/2014/main" id="{8B9AD797-43CE-D951-3357-50496C547177}"/>
              </a:ext>
            </a:extLst>
          </p:cNvPr>
          <p:cNvPicPr>
            <a:picLocks noChangeAspect="1"/>
          </p:cNvPicPr>
          <p:nvPr/>
        </p:nvPicPr>
        <p:blipFill>
          <a:blip r:embed="rId2"/>
          <a:stretch>
            <a:fillRect/>
          </a:stretch>
        </p:blipFill>
        <p:spPr>
          <a:xfrm>
            <a:off x="4187716" y="2979660"/>
            <a:ext cx="4572000" cy="3381747"/>
          </a:xfrm>
          <a:prstGeom prst="rect">
            <a:avLst/>
          </a:prstGeom>
        </p:spPr>
      </p:pic>
      <p:sp>
        <p:nvSpPr>
          <p:cNvPr id="9" name="TextBox 8">
            <a:extLst>
              <a:ext uri="{FF2B5EF4-FFF2-40B4-BE49-F238E27FC236}">
                <a16:creationId xmlns:a16="http://schemas.microsoft.com/office/drawing/2014/main" id="{77C196FB-6511-0C11-577D-92821C356419}"/>
              </a:ext>
            </a:extLst>
          </p:cNvPr>
          <p:cNvSpPr txBox="1"/>
          <p:nvPr/>
        </p:nvSpPr>
        <p:spPr>
          <a:xfrm>
            <a:off x="7183164" y="6505739"/>
            <a:ext cx="17736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ea typeface="Calibri"/>
                <a:cs typeface="Calibri"/>
              </a:rPr>
              <a:t>(Ratajczak </a:t>
            </a:r>
            <a:r>
              <a:rPr lang="en-US" sz="1200" i="1">
                <a:latin typeface="Times New Roman"/>
                <a:ea typeface="Calibri"/>
                <a:cs typeface="Calibri"/>
              </a:rPr>
              <a:t>et al</a:t>
            </a:r>
            <a:r>
              <a:rPr lang="en-US" sz="1200">
                <a:latin typeface="Times New Roman"/>
                <a:ea typeface="Calibri"/>
                <a:cs typeface="Calibri"/>
              </a:rPr>
              <a:t>, 2021)</a:t>
            </a:r>
            <a:endParaRPr lang="en-US">
              <a:latin typeface="Times New Roman"/>
            </a:endParaRPr>
          </a:p>
        </p:txBody>
      </p:sp>
    </p:spTree>
    <p:extLst>
      <p:ext uri="{BB962C8B-B14F-4D97-AF65-F5344CB8AC3E}">
        <p14:creationId xmlns:p14="http://schemas.microsoft.com/office/powerpoint/2010/main" val="1026394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2FC79-77E7-B100-984D-106EE0DBD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84421-8318-C740-40B0-2EED57C534ED}"/>
              </a:ext>
            </a:extLst>
          </p:cNvPr>
          <p:cNvSpPr>
            <a:spLocks noGrp="1"/>
          </p:cNvSpPr>
          <p:nvPr>
            <p:ph type="title"/>
          </p:nvPr>
        </p:nvSpPr>
        <p:spPr/>
        <p:txBody>
          <a:bodyPr>
            <a:normAutofit/>
          </a:bodyPr>
          <a:lstStyle/>
          <a:p>
            <a:r>
              <a:rPr lang="en-US" sz="4500" b="1">
                <a:solidFill>
                  <a:srgbClr val="0070C0"/>
                </a:solidFill>
                <a:ea typeface="Calibri Light"/>
                <a:cs typeface="Calibri Light"/>
              </a:rPr>
              <a:t>Gene expression Analysis </a:t>
            </a:r>
            <a:endParaRPr lang="en-US"/>
          </a:p>
        </p:txBody>
      </p:sp>
      <p:sp>
        <p:nvSpPr>
          <p:cNvPr id="3" name="Content Placeholder 2">
            <a:extLst>
              <a:ext uri="{FF2B5EF4-FFF2-40B4-BE49-F238E27FC236}">
                <a16:creationId xmlns:a16="http://schemas.microsoft.com/office/drawing/2014/main" id="{2AAA4D33-D856-8975-46E9-EDBB7628A8CE}"/>
              </a:ext>
            </a:extLst>
          </p:cNvPr>
          <p:cNvSpPr>
            <a:spLocks noGrp="1"/>
          </p:cNvSpPr>
          <p:nvPr>
            <p:ph idx="1"/>
          </p:nvPr>
        </p:nvSpPr>
        <p:spPr>
          <a:xfrm>
            <a:off x="628650" y="1911159"/>
            <a:ext cx="7886700" cy="3714264"/>
          </a:xfrm>
        </p:spPr>
        <p:txBody>
          <a:bodyPr vert="horz" lIns="68580" tIns="34290" rIns="68580" bIns="34290" rtlCol="0" anchor="t">
            <a:normAutofit/>
          </a:bodyPr>
          <a:lstStyle/>
          <a:p>
            <a:r>
              <a:rPr lang="en-US" sz="2000">
                <a:latin typeface="Times New Roman"/>
                <a:ea typeface="+mn-lt"/>
                <a:cs typeface="+mn-lt"/>
              </a:rPr>
              <a:t>5</a:t>
            </a:r>
            <a:r>
              <a:rPr lang="en-US" sz="2000">
                <a:latin typeface="Times New Roman"/>
                <a:ea typeface="+mn-lt"/>
                <a:cs typeface="Calibri"/>
              </a:rPr>
              <a:t>. Visualization by Volcano plots</a:t>
            </a:r>
          </a:p>
          <a:p>
            <a:pPr marL="0" indent="0">
              <a:buNone/>
            </a:pPr>
            <a:endParaRPr lang="en-US" sz="2000">
              <a:latin typeface="Times New Roman"/>
              <a:ea typeface="+mn-lt"/>
              <a:cs typeface="Times New Roman"/>
            </a:endParaRPr>
          </a:p>
          <a:p>
            <a:pPr marL="0" indent="0">
              <a:buNone/>
            </a:pPr>
            <a:endParaRPr lang="en-US" sz="2400">
              <a:latin typeface="Times New Roman"/>
              <a:ea typeface="Calibri" panose="020F0502020204030204"/>
              <a:cs typeface="Calibri" panose="020F0502020204030204"/>
            </a:endParaRPr>
          </a:p>
          <a:p>
            <a:pPr marL="0" indent="0">
              <a:buNone/>
            </a:pPr>
            <a:endParaRPr lang="en-US" sz="2400">
              <a:latin typeface="Times New Roman"/>
              <a:ea typeface="Calibri" panose="020F0502020204030204"/>
              <a:cs typeface="Calibri" panose="020F0502020204030204"/>
            </a:endParaRPr>
          </a:p>
          <a:p>
            <a:pPr marL="0" indent="0">
              <a:buNone/>
            </a:pPr>
            <a:endParaRPr lang="en-US" sz="2400">
              <a:latin typeface="Times New Roman"/>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lgn="ct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208A7296-845B-C348-CF0C-4F977FB5FC91}"/>
              </a:ext>
            </a:extLst>
          </p:cNvPr>
          <p:cNvCxnSpPr/>
          <p:nvPr/>
        </p:nvCxnSpPr>
        <p:spPr>
          <a:xfrm>
            <a:off x="625862" y="1589675"/>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4D3D2707-5ECA-B1D9-9409-B42288FC6495}"/>
              </a:ext>
            </a:extLst>
          </p:cNvPr>
          <p:cNvPicPr>
            <a:picLocks noChangeAspect="1"/>
          </p:cNvPicPr>
          <p:nvPr/>
        </p:nvPicPr>
        <p:blipFill>
          <a:blip r:embed="rId2"/>
          <a:stretch>
            <a:fillRect/>
          </a:stretch>
        </p:blipFill>
        <p:spPr>
          <a:xfrm>
            <a:off x="758715" y="2286481"/>
            <a:ext cx="7616717" cy="3211262"/>
          </a:xfrm>
          <a:prstGeom prst="rect">
            <a:avLst/>
          </a:prstGeom>
        </p:spPr>
      </p:pic>
      <p:sp>
        <p:nvSpPr>
          <p:cNvPr id="6" name="TextBox 5">
            <a:extLst>
              <a:ext uri="{FF2B5EF4-FFF2-40B4-BE49-F238E27FC236}">
                <a16:creationId xmlns:a16="http://schemas.microsoft.com/office/drawing/2014/main" id="{E4C8EECD-59DD-2D60-2EEB-A8CAAD1CF211}"/>
              </a:ext>
            </a:extLst>
          </p:cNvPr>
          <p:cNvSpPr txBox="1"/>
          <p:nvPr/>
        </p:nvSpPr>
        <p:spPr>
          <a:xfrm>
            <a:off x="1014905" y="5572123"/>
            <a:ext cx="76093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Times New Roman"/>
              </a:rPr>
              <a:t>Volcano plots of DEGs (</a:t>
            </a:r>
            <a:r>
              <a:rPr lang="en-US" err="1">
                <a:latin typeface="Times New Roman"/>
                <a:cs typeface="Times New Roman"/>
              </a:rPr>
              <a:t>padj</a:t>
            </a:r>
            <a:r>
              <a:rPr lang="en-US">
                <a:latin typeface="Times New Roman"/>
                <a:cs typeface="Times New Roman"/>
              </a:rPr>
              <a:t> &lt; 0.05 and |log 2 (Fold change)| &gt; 0.5 (right ) &amp; 1.2 (left). The x-axis represents the log 2 (Fold change), while y-axis represents statistical significance for each gene.</a:t>
            </a:r>
            <a:endParaRPr lang="en-US"/>
          </a:p>
        </p:txBody>
      </p:sp>
    </p:spTree>
    <p:extLst>
      <p:ext uri="{BB962C8B-B14F-4D97-AF65-F5344CB8AC3E}">
        <p14:creationId xmlns:p14="http://schemas.microsoft.com/office/powerpoint/2010/main" val="363352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82F0-D828-DE42-D373-14BE63AAF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280D4-CAE7-36C4-5404-EB3639F15D18}"/>
              </a:ext>
            </a:extLst>
          </p:cNvPr>
          <p:cNvSpPr>
            <a:spLocks noGrp="1"/>
          </p:cNvSpPr>
          <p:nvPr>
            <p:ph type="title"/>
          </p:nvPr>
        </p:nvSpPr>
        <p:spPr/>
        <p:txBody>
          <a:bodyPr>
            <a:normAutofit/>
          </a:bodyPr>
          <a:lstStyle/>
          <a:p>
            <a:r>
              <a:rPr lang="en-US" sz="4500" b="1">
                <a:solidFill>
                  <a:srgbClr val="0070C0"/>
                </a:solidFill>
                <a:ea typeface="Calibri Light"/>
                <a:cs typeface="Calibri Light"/>
              </a:rPr>
              <a:t>Gene expression Analysis </a:t>
            </a:r>
            <a:endParaRPr lang="en-US"/>
          </a:p>
        </p:txBody>
      </p:sp>
      <p:sp>
        <p:nvSpPr>
          <p:cNvPr id="3" name="Content Placeholder 2">
            <a:extLst>
              <a:ext uri="{FF2B5EF4-FFF2-40B4-BE49-F238E27FC236}">
                <a16:creationId xmlns:a16="http://schemas.microsoft.com/office/drawing/2014/main" id="{D32028FC-891E-173E-336F-69B95DACCACA}"/>
              </a:ext>
            </a:extLst>
          </p:cNvPr>
          <p:cNvSpPr>
            <a:spLocks noGrp="1"/>
          </p:cNvSpPr>
          <p:nvPr>
            <p:ph idx="1"/>
          </p:nvPr>
        </p:nvSpPr>
        <p:spPr>
          <a:xfrm>
            <a:off x="628650" y="1911159"/>
            <a:ext cx="7886700" cy="3714264"/>
          </a:xfrm>
        </p:spPr>
        <p:txBody>
          <a:bodyPr vert="horz" lIns="68580" tIns="34290" rIns="68580" bIns="34290" rtlCol="0" anchor="t">
            <a:normAutofit/>
          </a:bodyPr>
          <a:lstStyle/>
          <a:p>
            <a:r>
              <a:rPr lang="en-US" sz="2000">
                <a:latin typeface="Times New Roman"/>
                <a:ea typeface="+mn-lt"/>
                <a:cs typeface="Calibri"/>
              </a:rPr>
              <a:t>6. Visualization by heatmaps</a:t>
            </a:r>
          </a:p>
          <a:p>
            <a:pPr marL="0" indent="0">
              <a:buNone/>
            </a:pPr>
            <a:endParaRPr lang="en-US" sz="2000">
              <a:latin typeface="Times New Roman"/>
              <a:ea typeface="+mn-lt"/>
              <a:cs typeface="Times New Roman"/>
            </a:endParaRPr>
          </a:p>
          <a:p>
            <a:pPr marL="0" indent="0">
              <a:buNone/>
            </a:pPr>
            <a:endParaRPr lang="en-US" sz="2400">
              <a:latin typeface="Times New Roman"/>
              <a:ea typeface="Calibri" panose="020F0502020204030204"/>
              <a:cs typeface="Calibri" panose="020F0502020204030204"/>
            </a:endParaRPr>
          </a:p>
          <a:p>
            <a:pPr marL="0" indent="0">
              <a:buNone/>
            </a:pPr>
            <a:endParaRPr lang="en-US" sz="2400">
              <a:latin typeface="Times New Roman"/>
              <a:ea typeface="Calibri" panose="020F0502020204030204"/>
              <a:cs typeface="Calibri" panose="020F0502020204030204"/>
            </a:endParaRPr>
          </a:p>
          <a:p>
            <a:pPr marL="0" indent="0">
              <a:buNone/>
            </a:pPr>
            <a:endParaRPr lang="en-US" sz="2400">
              <a:latin typeface="Times New Roman"/>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lgn="ct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217EA184-0544-6DFC-6F02-AB2ECDAE7ECE}"/>
              </a:ext>
            </a:extLst>
          </p:cNvPr>
          <p:cNvCxnSpPr/>
          <p:nvPr/>
        </p:nvCxnSpPr>
        <p:spPr>
          <a:xfrm>
            <a:off x="625862" y="1589675"/>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1C8E496E-C96F-0D95-B4C9-EC95307C9BC9}"/>
              </a:ext>
            </a:extLst>
          </p:cNvPr>
          <p:cNvSpPr txBox="1"/>
          <p:nvPr/>
        </p:nvSpPr>
        <p:spPr>
          <a:xfrm>
            <a:off x="1014905" y="5572123"/>
            <a:ext cx="76093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Times New Roman"/>
              </a:rPr>
              <a:t>Heat maps of first 10 DEGs across all samples. Red is used to represent genes which were up-regulated, and blue is used to represent genes which were down-regulated.</a:t>
            </a:r>
          </a:p>
          <a:p>
            <a:pPr algn="ctr"/>
            <a:r>
              <a:rPr lang="en-US">
                <a:latin typeface="Times New Roman"/>
                <a:cs typeface="Times New Roman"/>
              </a:rPr>
              <a:t>.</a:t>
            </a:r>
            <a:endParaRPr lang="en-US"/>
          </a:p>
        </p:txBody>
      </p:sp>
      <p:pic>
        <p:nvPicPr>
          <p:cNvPr id="7" name="Picture 6" descr="A comparison of a bar graph&#10;&#10;Description automatically generated">
            <a:extLst>
              <a:ext uri="{FF2B5EF4-FFF2-40B4-BE49-F238E27FC236}">
                <a16:creationId xmlns:a16="http://schemas.microsoft.com/office/drawing/2014/main" id="{C08F3185-3B23-4ADA-1A68-B5425AC5E730}"/>
              </a:ext>
            </a:extLst>
          </p:cNvPr>
          <p:cNvPicPr>
            <a:picLocks noChangeAspect="1"/>
          </p:cNvPicPr>
          <p:nvPr/>
        </p:nvPicPr>
        <p:blipFill>
          <a:blip r:embed="rId2"/>
          <a:stretch>
            <a:fillRect/>
          </a:stretch>
        </p:blipFill>
        <p:spPr>
          <a:xfrm>
            <a:off x="433552" y="2281943"/>
            <a:ext cx="8513380" cy="3299166"/>
          </a:xfrm>
          <a:prstGeom prst="rect">
            <a:avLst/>
          </a:prstGeom>
        </p:spPr>
      </p:pic>
    </p:spTree>
    <p:extLst>
      <p:ext uri="{BB962C8B-B14F-4D97-AF65-F5344CB8AC3E}">
        <p14:creationId xmlns:p14="http://schemas.microsoft.com/office/powerpoint/2010/main" val="3236739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1116F-64E7-A5EA-41D2-E5520C2FA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BBC367-11F1-3E64-8BCE-1E3EA12B7564}"/>
              </a:ext>
            </a:extLst>
          </p:cNvPr>
          <p:cNvSpPr>
            <a:spLocks noGrp="1"/>
          </p:cNvSpPr>
          <p:nvPr>
            <p:ph type="title"/>
          </p:nvPr>
        </p:nvSpPr>
        <p:spPr/>
        <p:txBody>
          <a:bodyPr>
            <a:normAutofit/>
          </a:bodyPr>
          <a:lstStyle/>
          <a:p>
            <a:r>
              <a:rPr lang="en-US" sz="4500" b="1">
                <a:solidFill>
                  <a:srgbClr val="0070C0"/>
                </a:solidFill>
                <a:ea typeface="Calibri Light"/>
                <a:cs typeface="Calibri Light"/>
              </a:rPr>
              <a:t>Gene expression Analysis </a:t>
            </a:r>
            <a:endParaRPr lang="en-US"/>
          </a:p>
        </p:txBody>
      </p:sp>
      <p:sp>
        <p:nvSpPr>
          <p:cNvPr id="3" name="Content Placeholder 2">
            <a:extLst>
              <a:ext uri="{FF2B5EF4-FFF2-40B4-BE49-F238E27FC236}">
                <a16:creationId xmlns:a16="http://schemas.microsoft.com/office/drawing/2014/main" id="{54FE9AC0-0F1E-B2AF-3233-33F96B4BFF5A}"/>
              </a:ext>
            </a:extLst>
          </p:cNvPr>
          <p:cNvSpPr>
            <a:spLocks noGrp="1"/>
          </p:cNvSpPr>
          <p:nvPr>
            <p:ph idx="1"/>
          </p:nvPr>
        </p:nvSpPr>
        <p:spPr>
          <a:xfrm>
            <a:off x="628650" y="1911159"/>
            <a:ext cx="7886700" cy="3714264"/>
          </a:xfrm>
        </p:spPr>
        <p:txBody>
          <a:bodyPr vert="horz" lIns="68580" tIns="34290" rIns="68580" bIns="34290" rtlCol="0" anchor="t">
            <a:normAutofit/>
          </a:bodyPr>
          <a:lstStyle/>
          <a:p>
            <a:r>
              <a:rPr lang="en-US" sz="2000">
                <a:latin typeface="Times New Roman"/>
                <a:ea typeface="+mn-lt"/>
                <a:cs typeface="Calibri"/>
              </a:rPr>
              <a:t>7. Visualization by PCAs</a:t>
            </a:r>
          </a:p>
          <a:p>
            <a:pPr marL="0" indent="0">
              <a:buNone/>
            </a:pPr>
            <a:endParaRPr lang="en-US" sz="2000">
              <a:latin typeface="Times New Roman"/>
              <a:ea typeface="+mn-lt"/>
              <a:cs typeface="Times New Roman"/>
            </a:endParaRPr>
          </a:p>
          <a:p>
            <a:pPr marL="0" indent="0">
              <a:buNone/>
            </a:pPr>
            <a:endParaRPr lang="en-US" sz="2400">
              <a:latin typeface="Times New Roman"/>
              <a:ea typeface="Calibri" panose="020F0502020204030204"/>
              <a:cs typeface="Calibri" panose="020F0502020204030204"/>
            </a:endParaRPr>
          </a:p>
          <a:p>
            <a:pPr marL="0" indent="0">
              <a:buNone/>
            </a:pPr>
            <a:endParaRPr lang="en-US" sz="2400">
              <a:latin typeface="Times New Roman"/>
              <a:ea typeface="Calibri" panose="020F0502020204030204"/>
              <a:cs typeface="Calibri" panose="020F0502020204030204"/>
            </a:endParaRPr>
          </a:p>
          <a:p>
            <a:pPr marL="0" indent="0">
              <a:buNone/>
            </a:pPr>
            <a:endParaRPr lang="en-US" sz="2400">
              <a:latin typeface="Times New Roman"/>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lgn="ct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4321069A-8A88-BB46-022C-A35647914C8B}"/>
              </a:ext>
            </a:extLst>
          </p:cNvPr>
          <p:cNvCxnSpPr/>
          <p:nvPr/>
        </p:nvCxnSpPr>
        <p:spPr>
          <a:xfrm>
            <a:off x="625862" y="1589675"/>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F616EA73-5439-0D79-19E3-71BA4AD16C58}"/>
              </a:ext>
            </a:extLst>
          </p:cNvPr>
          <p:cNvSpPr txBox="1"/>
          <p:nvPr/>
        </p:nvSpPr>
        <p:spPr>
          <a:xfrm>
            <a:off x="827689" y="5572123"/>
            <a:ext cx="76093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Times New Roman"/>
              </a:rPr>
              <a:t>The left one cluster the data the data according to vital </a:t>
            </a:r>
            <a:r>
              <a:rPr lang="en-US" err="1">
                <a:latin typeface="Times New Roman"/>
                <a:cs typeface="Times New Roman"/>
              </a:rPr>
              <a:t>satus</a:t>
            </a:r>
            <a:r>
              <a:rPr lang="en-US">
                <a:latin typeface="Times New Roman"/>
                <a:cs typeface="Times New Roman"/>
              </a:rPr>
              <a:t> effect. The right one cluster the data the data according to gender effect. Small variance have been captured in the analysis (only 26 %) so, no defined clusters are visualized.</a:t>
            </a:r>
          </a:p>
        </p:txBody>
      </p:sp>
      <p:pic>
        <p:nvPicPr>
          <p:cNvPr id="7" name="Picture 6" descr="A screenshot of a graph&#10;&#10;Description automatically generated">
            <a:extLst>
              <a:ext uri="{FF2B5EF4-FFF2-40B4-BE49-F238E27FC236}">
                <a16:creationId xmlns:a16="http://schemas.microsoft.com/office/drawing/2014/main" id="{B3AAAF92-F339-C954-C3EC-7B30BEA18F20}"/>
              </a:ext>
            </a:extLst>
          </p:cNvPr>
          <p:cNvPicPr>
            <a:picLocks noChangeAspect="1"/>
          </p:cNvPicPr>
          <p:nvPr/>
        </p:nvPicPr>
        <p:blipFill>
          <a:blip r:embed="rId2"/>
          <a:stretch>
            <a:fillRect/>
          </a:stretch>
        </p:blipFill>
        <p:spPr>
          <a:xfrm>
            <a:off x="295603" y="2300567"/>
            <a:ext cx="8473966" cy="3261918"/>
          </a:xfrm>
          <a:prstGeom prst="rect">
            <a:avLst/>
          </a:prstGeom>
        </p:spPr>
      </p:pic>
    </p:spTree>
    <p:extLst>
      <p:ext uri="{BB962C8B-B14F-4D97-AF65-F5344CB8AC3E}">
        <p14:creationId xmlns:p14="http://schemas.microsoft.com/office/powerpoint/2010/main" val="3398338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6">
          <a:extLst>
            <a:ext uri="{FF2B5EF4-FFF2-40B4-BE49-F238E27FC236}">
              <a16:creationId xmlns:a16="http://schemas.microsoft.com/office/drawing/2014/main" id="{CF116AC6-24E9-B79B-13D3-7A4F816DDB03}"/>
            </a:ext>
          </a:extLst>
        </p:cNvPr>
        <p:cNvGrpSpPr/>
        <p:nvPr/>
      </p:nvGrpSpPr>
      <p:grpSpPr>
        <a:xfrm>
          <a:off x="0" y="0"/>
          <a:ext cx="0" cy="0"/>
          <a:chOff x="0" y="0"/>
          <a:chExt cx="0" cy="0"/>
        </a:xfrm>
      </p:grpSpPr>
      <p:sp>
        <p:nvSpPr>
          <p:cNvPr id="1547" name="Google Shape;1547;p35">
            <a:extLst>
              <a:ext uri="{FF2B5EF4-FFF2-40B4-BE49-F238E27FC236}">
                <a16:creationId xmlns:a16="http://schemas.microsoft.com/office/drawing/2014/main" id="{1A368085-AFA1-23B2-1DF9-39032B42DE3E}"/>
              </a:ext>
            </a:extLst>
          </p:cNvPr>
          <p:cNvSpPr txBox="1">
            <a:spLocks noGrp="1"/>
          </p:cNvSpPr>
          <p:nvPr>
            <p:ph type="title"/>
          </p:nvPr>
        </p:nvSpPr>
        <p:spPr>
          <a:xfrm>
            <a:off x="1565864" y="3433662"/>
            <a:ext cx="6019197" cy="837300"/>
          </a:xfrm>
          <a:prstGeom prst="rect">
            <a:avLst/>
          </a:prstGeom>
        </p:spPr>
        <p:txBody>
          <a:bodyPr spcFirstLastPara="1" wrap="square" lIns="91425" tIns="91425" rIns="91425" bIns="91425" anchor="b" anchorCtr="0">
            <a:noAutofit/>
          </a:bodyPr>
          <a:lstStyle/>
          <a:p>
            <a:r>
              <a:rPr lang="en"/>
              <a:t>Methyl Array Analysis</a:t>
            </a:r>
          </a:p>
        </p:txBody>
      </p:sp>
      <p:sp>
        <p:nvSpPr>
          <p:cNvPr id="1548" name="Google Shape;1548;p35">
            <a:extLst>
              <a:ext uri="{FF2B5EF4-FFF2-40B4-BE49-F238E27FC236}">
                <a16:creationId xmlns:a16="http://schemas.microsoft.com/office/drawing/2014/main" id="{D77385A7-7D4A-BBA1-CC7C-9C8B42ACDAB8}"/>
              </a:ext>
            </a:extLst>
          </p:cNvPr>
          <p:cNvSpPr txBox="1">
            <a:spLocks noGrp="1"/>
          </p:cNvSpPr>
          <p:nvPr>
            <p:ph type="title" idx="2"/>
          </p:nvPr>
        </p:nvSpPr>
        <p:spPr>
          <a:xfrm>
            <a:off x="3834363" y="228091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extLst>
      <p:ext uri="{BB962C8B-B14F-4D97-AF65-F5344CB8AC3E}">
        <p14:creationId xmlns:p14="http://schemas.microsoft.com/office/powerpoint/2010/main" val="861033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E35E-4938-26D3-D5C2-C5639F8090AC}"/>
              </a:ext>
            </a:extLst>
          </p:cNvPr>
          <p:cNvSpPr>
            <a:spLocks noGrp="1"/>
          </p:cNvSpPr>
          <p:nvPr>
            <p:ph type="title"/>
          </p:nvPr>
        </p:nvSpPr>
        <p:spPr>
          <a:xfrm>
            <a:off x="204107" y="354240"/>
            <a:ext cx="7886700" cy="1071563"/>
          </a:xfrm>
        </p:spPr>
        <p:txBody>
          <a:bodyPr>
            <a:noAutofit/>
          </a:bodyPr>
          <a:lstStyle/>
          <a:p>
            <a:r>
              <a:rPr lang="en-US" sz="5400" b="1">
                <a:solidFill>
                  <a:srgbClr val="0070C0"/>
                </a:solidFill>
                <a:ea typeface="Calibri Light"/>
                <a:cs typeface="Calibri Light"/>
              </a:rPr>
              <a:t>Upstream Analysis</a:t>
            </a:r>
            <a:br>
              <a:rPr lang="en-US" sz="5400">
                <a:ea typeface="Calibri Light"/>
                <a:cs typeface="Calibri Light"/>
              </a:rPr>
            </a:br>
            <a:endParaRPr lang="en-US" sz="5400">
              <a:ea typeface="Calibri Light"/>
              <a:cs typeface="Calibri Light"/>
            </a:endParaRPr>
          </a:p>
        </p:txBody>
      </p:sp>
      <p:sp>
        <p:nvSpPr>
          <p:cNvPr id="3" name="Content Placeholder 2">
            <a:extLst>
              <a:ext uri="{FF2B5EF4-FFF2-40B4-BE49-F238E27FC236}">
                <a16:creationId xmlns:a16="http://schemas.microsoft.com/office/drawing/2014/main" id="{DAB9E998-2B2C-3AF5-6B61-822AD6EE057D}"/>
              </a:ext>
            </a:extLst>
          </p:cNvPr>
          <p:cNvSpPr>
            <a:spLocks noGrp="1"/>
          </p:cNvSpPr>
          <p:nvPr>
            <p:ph idx="1"/>
          </p:nvPr>
        </p:nvSpPr>
        <p:spPr>
          <a:xfrm>
            <a:off x="201469" y="1271443"/>
            <a:ext cx="8764153" cy="4536066"/>
          </a:xfrm>
        </p:spPr>
        <p:txBody>
          <a:bodyPr vert="horz" lIns="91440" tIns="45720" rIns="91440" bIns="45720" rtlCol="0" anchor="t">
            <a:normAutofit/>
          </a:bodyPr>
          <a:lstStyle/>
          <a:p>
            <a:pPr marL="342900" indent="-342900"/>
            <a:r>
              <a:rPr lang="en-US" sz="2000">
                <a:ea typeface="Calibri" panose="020F0502020204030204"/>
                <a:cs typeface="Calibri" panose="020F0502020204030204"/>
              </a:rPr>
              <a:t>Read the methylation data </a:t>
            </a:r>
            <a:r>
              <a:rPr lang="en-US" sz="2000">
                <a:ea typeface="+mn-lt"/>
                <a:cs typeface="+mn-lt"/>
              </a:rPr>
              <a:t>containing beta values of 5000 CPGs (</a:t>
            </a:r>
            <a:r>
              <a:rPr lang="en-US" sz="2000" err="1">
                <a:ea typeface="+mn-lt"/>
                <a:cs typeface="+mn-lt"/>
              </a:rPr>
              <a:t>raws</a:t>
            </a:r>
            <a:r>
              <a:rPr lang="en-US" sz="2000">
                <a:ea typeface="+mn-lt"/>
                <a:cs typeface="+mn-lt"/>
              </a:rPr>
              <a:t>) for 475 individual (columns) and the metadata contains 481 samples (rows) and 103 columns and convert beta matrix into M matrix using the following equation </a:t>
            </a:r>
            <a:r>
              <a:rPr lang="en-US" sz="1500">
                <a:solidFill>
                  <a:srgbClr val="111111"/>
                </a:solidFill>
                <a:ea typeface="+mn-lt"/>
                <a:cs typeface="+mn-lt"/>
              </a:rPr>
              <a:t>M=log2 (beta)/ (1-beta).</a:t>
            </a:r>
            <a:endParaRPr lang="en-US">
              <a:ea typeface="+mn-lt"/>
              <a:cs typeface="+mn-lt"/>
            </a:endParaRPr>
          </a:p>
          <a:p>
            <a:pPr marL="342900" indent="-342900"/>
            <a:r>
              <a:rPr lang="en-US" sz="2000">
                <a:ea typeface="+mn-lt"/>
                <a:cs typeface="+mn-lt"/>
              </a:rPr>
              <a:t>match sample names in metadata with sample names in the methylation data to make them with the same number and special characters.</a:t>
            </a:r>
          </a:p>
          <a:p>
            <a:pPr marL="342900" indent="-342900"/>
            <a:r>
              <a:rPr lang="en-US" sz="2000">
                <a:ea typeface="+mn-lt"/>
                <a:cs typeface="+mn-lt"/>
              </a:rPr>
              <a:t>Normalize the methylation data using M matrix and convert M matrix after normalization into beta matrix using the following equation </a:t>
            </a:r>
            <a:r>
              <a:rPr lang="en-US" sz="1600">
                <a:ea typeface="+mn-lt"/>
                <a:cs typeface="+mn-lt"/>
              </a:rPr>
              <a:t>beta=2^M/(2^M+1).</a:t>
            </a:r>
            <a:endParaRPr lang="en-US" sz="1600">
              <a:ea typeface="Calibri"/>
              <a:cs typeface="Calibri"/>
            </a:endParaRPr>
          </a:p>
          <a:p>
            <a:pPr marL="342900" indent="-342900"/>
            <a:r>
              <a:rPr lang="en-US" sz="2000">
                <a:ea typeface="+mn-lt"/>
                <a:cs typeface="+mn-lt"/>
              </a:rPr>
              <a:t>Get 450K annotation data and convert beta matrix into file </a:t>
            </a:r>
            <a:r>
              <a:rPr lang="en-US" sz="2000" err="1">
                <a:ea typeface="+mn-lt"/>
                <a:cs typeface="+mn-lt"/>
              </a:rPr>
              <a:t>GenomicRatioSet</a:t>
            </a:r>
            <a:r>
              <a:rPr lang="en-US" sz="2000">
                <a:ea typeface="+mn-lt"/>
                <a:cs typeface="+mn-lt"/>
              </a:rPr>
              <a:t> class to be ready for </a:t>
            </a:r>
            <a:r>
              <a:rPr lang="en-US" sz="2000" err="1">
                <a:ea typeface="+mn-lt"/>
                <a:cs typeface="+mn-lt"/>
              </a:rPr>
              <a:t>filteration</a:t>
            </a:r>
            <a:r>
              <a:rPr lang="en-US" sz="2000">
                <a:ea typeface="+mn-lt"/>
                <a:cs typeface="+mn-lt"/>
              </a:rPr>
              <a:t>. </a:t>
            </a:r>
            <a:endParaRPr lang="en-US">
              <a:ea typeface="+mn-lt"/>
              <a:cs typeface="+mn-lt"/>
            </a:endParaRPr>
          </a:p>
          <a:p>
            <a:pPr marL="342900" indent="-342900"/>
            <a:r>
              <a:rPr lang="en-US" sz="2000">
                <a:ea typeface="+mn-lt"/>
                <a:cs typeface="+mn-lt"/>
              </a:rPr>
              <a:t>Filtering(Exclude X and Y chromosomes, Filter probes with known SNPs, Filter out cross reactive probes) to remove any uninterested source of variability. </a:t>
            </a:r>
            <a:endParaRPr lang="en-US">
              <a:ea typeface="Calibri" panose="020F0502020204030204"/>
              <a:cs typeface="Calibri" panose="020F0502020204030204"/>
            </a:endParaRPr>
          </a:p>
          <a:p>
            <a:pPr marL="342900" indent="-342900"/>
            <a:r>
              <a:rPr lang="en-US" sz="2000">
                <a:ea typeface="+mn-lt"/>
                <a:cs typeface="+mn-lt"/>
              </a:rPr>
              <a:t>check data distribution using histogram and density plot .</a:t>
            </a:r>
            <a:endParaRPr lang="en-US">
              <a:ea typeface="Calibri" panose="020F0502020204030204"/>
              <a:cs typeface="Calibri" panose="020F0502020204030204"/>
            </a:endParaRPr>
          </a:p>
        </p:txBody>
      </p:sp>
      <p:cxnSp>
        <p:nvCxnSpPr>
          <p:cNvPr id="8" name="Straight Arrow Connector 7">
            <a:extLst>
              <a:ext uri="{FF2B5EF4-FFF2-40B4-BE49-F238E27FC236}">
                <a16:creationId xmlns:a16="http://schemas.microsoft.com/office/drawing/2014/main" id="{266000C3-9B6D-1361-6A90-C0AF904BF5A6}"/>
              </a:ext>
            </a:extLst>
          </p:cNvPr>
          <p:cNvCxnSpPr/>
          <p:nvPr/>
        </p:nvCxnSpPr>
        <p:spPr>
          <a:xfrm>
            <a:off x="386376" y="1001846"/>
            <a:ext cx="7892274" cy="2369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6372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9D837-145B-A418-B11B-35FD477B41FE}"/>
              </a:ext>
            </a:extLst>
          </p:cNvPr>
          <p:cNvSpPr>
            <a:spLocks noGrp="1"/>
          </p:cNvSpPr>
          <p:nvPr>
            <p:ph type="title"/>
          </p:nvPr>
        </p:nvSpPr>
        <p:spPr>
          <a:xfrm>
            <a:off x="116263" y="170412"/>
            <a:ext cx="8269200" cy="993912"/>
          </a:xfrm>
        </p:spPr>
        <p:txBody>
          <a:bodyPr vert="horz" lIns="91440" tIns="45720" rIns="91440" bIns="45720" rtlCol="0" anchor="b">
            <a:normAutofit/>
          </a:bodyPr>
          <a:lstStyle/>
          <a:p>
            <a:r>
              <a:rPr lang="en-US" sz="5400" b="1">
                <a:solidFill>
                  <a:schemeClr val="accent1"/>
                </a:solidFill>
                <a:ea typeface="Calibri Light"/>
                <a:cs typeface="Calibri Light"/>
              </a:rPr>
              <a:t>Upstream Analysis</a:t>
            </a:r>
            <a:endParaRPr lang="en-US" sz="5400" b="1" kern="1200">
              <a:solidFill>
                <a:schemeClr val="accent1"/>
              </a:solidFill>
              <a:ea typeface="Calibri Light"/>
              <a:cs typeface="Calibri Light"/>
            </a:endParaRPr>
          </a:p>
        </p:txBody>
      </p:sp>
      <p:pic>
        <p:nvPicPr>
          <p:cNvPr id="5" name="Picture 4" descr="A graph with a red line&#10;&#10;Description automatically generated">
            <a:extLst>
              <a:ext uri="{FF2B5EF4-FFF2-40B4-BE49-F238E27FC236}">
                <a16:creationId xmlns:a16="http://schemas.microsoft.com/office/drawing/2014/main" id="{3A52C446-8022-AF53-5833-AFA5D65BA44B}"/>
              </a:ext>
            </a:extLst>
          </p:cNvPr>
          <p:cNvPicPr>
            <a:picLocks noChangeAspect="1"/>
          </p:cNvPicPr>
          <p:nvPr/>
        </p:nvPicPr>
        <p:blipFill rotWithShape="1">
          <a:blip r:embed="rId2"/>
          <a:srcRect r="31455" b="-4"/>
          <a:stretch/>
        </p:blipFill>
        <p:spPr>
          <a:xfrm>
            <a:off x="4570964" y="1117358"/>
            <a:ext cx="4352493" cy="3890357"/>
          </a:xfrm>
          <a:prstGeom prst="rect">
            <a:avLst/>
          </a:prstGeom>
        </p:spPr>
      </p:pic>
      <p:pic>
        <p:nvPicPr>
          <p:cNvPr id="4" name="Content Placeholder 3">
            <a:extLst>
              <a:ext uri="{FF2B5EF4-FFF2-40B4-BE49-F238E27FC236}">
                <a16:creationId xmlns:a16="http://schemas.microsoft.com/office/drawing/2014/main" id="{337BF274-703F-F3F5-B045-D5D88E5F986C}"/>
              </a:ext>
            </a:extLst>
          </p:cNvPr>
          <p:cNvPicPr>
            <a:picLocks noGrp="1" noChangeAspect="1"/>
          </p:cNvPicPr>
          <p:nvPr>
            <p:ph idx="1"/>
          </p:nvPr>
        </p:nvPicPr>
        <p:blipFill rotWithShape="1">
          <a:blip r:embed="rId3"/>
          <a:srcRect r="31455" b="-4"/>
          <a:stretch/>
        </p:blipFill>
        <p:spPr>
          <a:xfrm>
            <a:off x="220542" y="1209721"/>
            <a:ext cx="4352492" cy="3890357"/>
          </a:xfrm>
          <a:prstGeom prst="rect">
            <a:avLst/>
          </a:prstGeom>
        </p:spPr>
      </p:pic>
      <p:cxnSp>
        <p:nvCxnSpPr>
          <p:cNvPr id="6" name="Straight Arrow Connector 5">
            <a:extLst>
              <a:ext uri="{FF2B5EF4-FFF2-40B4-BE49-F238E27FC236}">
                <a16:creationId xmlns:a16="http://schemas.microsoft.com/office/drawing/2014/main" id="{AC9185A0-6C79-6184-39A3-20E758D58192}"/>
              </a:ext>
            </a:extLst>
          </p:cNvPr>
          <p:cNvCxnSpPr/>
          <p:nvPr/>
        </p:nvCxnSpPr>
        <p:spPr>
          <a:xfrm>
            <a:off x="316347" y="1263072"/>
            <a:ext cx="7506852" cy="2310"/>
          </a:xfrm>
          <a:prstGeom prst="straightConnector1">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A7528634-DFE0-DED6-EBAE-3D2C56AC014D}"/>
              </a:ext>
            </a:extLst>
          </p:cNvPr>
          <p:cNvSpPr txBox="1"/>
          <p:nvPr/>
        </p:nvSpPr>
        <p:spPr>
          <a:xfrm>
            <a:off x="311727" y="5530273"/>
            <a:ext cx="84166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Density plot for the methylation data using beta matrix after and before normalization</a:t>
            </a:r>
            <a:endParaRPr lang="en-US" err="1"/>
          </a:p>
        </p:txBody>
      </p:sp>
    </p:spTree>
    <p:extLst>
      <p:ext uri="{BB962C8B-B14F-4D97-AF65-F5344CB8AC3E}">
        <p14:creationId xmlns:p14="http://schemas.microsoft.com/office/powerpoint/2010/main" val="2062707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04DC-7528-2FB3-95A8-42D85BA582FA}"/>
              </a:ext>
            </a:extLst>
          </p:cNvPr>
          <p:cNvSpPr>
            <a:spLocks noGrp="1"/>
          </p:cNvSpPr>
          <p:nvPr>
            <p:ph type="title"/>
          </p:nvPr>
        </p:nvSpPr>
        <p:spPr>
          <a:xfrm>
            <a:off x="51378" y="365126"/>
            <a:ext cx="8463972" cy="1083109"/>
          </a:xfrm>
        </p:spPr>
        <p:txBody>
          <a:bodyPr>
            <a:normAutofit/>
          </a:bodyPr>
          <a:lstStyle/>
          <a:p>
            <a:r>
              <a:rPr lang="en-US" sz="5400" b="1">
                <a:solidFill>
                  <a:schemeClr val="accent1"/>
                </a:solidFill>
                <a:ea typeface="Calibri Light"/>
                <a:cs typeface="Calibri Light"/>
              </a:rPr>
              <a:t>Upstream Analysis</a:t>
            </a:r>
          </a:p>
        </p:txBody>
      </p:sp>
      <p:cxnSp>
        <p:nvCxnSpPr>
          <p:cNvPr id="4" name="Straight Arrow Connector 3">
            <a:extLst>
              <a:ext uri="{FF2B5EF4-FFF2-40B4-BE49-F238E27FC236}">
                <a16:creationId xmlns:a16="http://schemas.microsoft.com/office/drawing/2014/main" id="{6E989799-EB26-CEED-25B1-A53A981CC7E5}"/>
              </a:ext>
            </a:extLst>
          </p:cNvPr>
          <p:cNvCxnSpPr/>
          <p:nvPr/>
        </p:nvCxnSpPr>
        <p:spPr>
          <a:xfrm>
            <a:off x="189346" y="1309254"/>
            <a:ext cx="8280398" cy="2310"/>
          </a:xfrm>
          <a:prstGeom prst="straightConnector1">
            <a:avLst/>
          </a:prstGeom>
        </p:spPr>
        <p:style>
          <a:lnRef idx="3">
            <a:schemeClr val="dk1"/>
          </a:lnRef>
          <a:fillRef idx="0">
            <a:schemeClr val="dk1"/>
          </a:fillRef>
          <a:effectRef idx="2">
            <a:schemeClr val="dk1"/>
          </a:effectRef>
          <a:fontRef idx="minor">
            <a:schemeClr val="tx1"/>
          </a:fontRef>
        </p:style>
      </p:cxnSp>
      <p:pic>
        <p:nvPicPr>
          <p:cNvPr id="8" name="Content Placeholder 7" descr="A graph of histograms&#10;&#10;Description automatically generated">
            <a:extLst>
              <a:ext uri="{FF2B5EF4-FFF2-40B4-BE49-F238E27FC236}">
                <a16:creationId xmlns:a16="http://schemas.microsoft.com/office/drawing/2014/main" id="{C25E0919-B2FC-4FFB-1CE7-E6072BB53BA3}"/>
              </a:ext>
            </a:extLst>
          </p:cNvPr>
          <p:cNvPicPr>
            <a:picLocks noGrp="1" noChangeAspect="1"/>
          </p:cNvPicPr>
          <p:nvPr>
            <p:ph idx="1"/>
          </p:nvPr>
        </p:nvPicPr>
        <p:blipFill>
          <a:blip r:embed="rId2"/>
          <a:stretch>
            <a:fillRect/>
          </a:stretch>
        </p:blipFill>
        <p:spPr>
          <a:xfrm>
            <a:off x="92364" y="2208235"/>
            <a:ext cx="9051635" cy="3724663"/>
          </a:xfrm>
        </p:spPr>
      </p:pic>
      <p:sp>
        <p:nvSpPr>
          <p:cNvPr id="9" name="TextBox 8">
            <a:extLst>
              <a:ext uri="{FF2B5EF4-FFF2-40B4-BE49-F238E27FC236}">
                <a16:creationId xmlns:a16="http://schemas.microsoft.com/office/drawing/2014/main" id="{4E78B3C5-00AA-F5AA-9396-72B602552200}"/>
              </a:ext>
            </a:extLst>
          </p:cNvPr>
          <p:cNvSpPr txBox="1"/>
          <p:nvPr/>
        </p:nvSpPr>
        <p:spPr>
          <a:xfrm>
            <a:off x="253999" y="1524000"/>
            <a:ext cx="43295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Check data distribution</a:t>
            </a:r>
          </a:p>
        </p:txBody>
      </p:sp>
      <p:sp>
        <p:nvSpPr>
          <p:cNvPr id="10" name="TextBox 9">
            <a:extLst>
              <a:ext uri="{FF2B5EF4-FFF2-40B4-BE49-F238E27FC236}">
                <a16:creationId xmlns:a16="http://schemas.microsoft.com/office/drawing/2014/main" id="{0EB8E4B3-655D-B536-C042-3B8FB9D3D47F}"/>
              </a:ext>
            </a:extLst>
          </p:cNvPr>
          <p:cNvSpPr txBox="1"/>
          <p:nvPr/>
        </p:nvSpPr>
        <p:spPr>
          <a:xfrm>
            <a:off x="184726" y="6084454"/>
            <a:ext cx="8843818" cy="646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Histogram plot show </a:t>
            </a:r>
            <a:r>
              <a:rPr lang="en-US" err="1">
                <a:ea typeface="+mn-lt"/>
                <a:cs typeface="+mn-lt"/>
              </a:rPr>
              <a:t>bimodel</a:t>
            </a:r>
            <a:r>
              <a:rPr lang="en-US">
                <a:ea typeface="+mn-lt"/>
                <a:cs typeface="+mn-lt"/>
              </a:rPr>
              <a:t> distribution of methylation data using beta values and normal distribution of methylation data using M values.</a:t>
            </a:r>
            <a:endParaRPr lang="en-US"/>
          </a:p>
        </p:txBody>
      </p:sp>
    </p:spTree>
    <p:extLst>
      <p:ext uri="{BB962C8B-B14F-4D97-AF65-F5344CB8AC3E}">
        <p14:creationId xmlns:p14="http://schemas.microsoft.com/office/powerpoint/2010/main" val="2918808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18B3-93B1-6A52-51C8-382525868337}"/>
              </a:ext>
            </a:extLst>
          </p:cNvPr>
          <p:cNvSpPr>
            <a:spLocks noGrp="1"/>
          </p:cNvSpPr>
          <p:nvPr>
            <p:ph type="title"/>
          </p:nvPr>
        </p:nvSpPr>
        <p:spPr>
          <a:xfrm>
            <a:off x="5196" y="365126"/>
            <a:ext cx="8510154" cy="655927"/>
          </a:xfrm>
        </p:spPr>
        <p:txBody>
          <a:bodyPr>
            <a:normAutofit fontScale="90000"/>
          </a:bodyPr>
          <a:lstStyle/>
          <a:p>
            <a:r>
              <a:rPr lang="en-US" sz="5400" b="1">
                <a:solidFill>
                  <a:schemeClr val="accent1"/>
                </a:solidFill>
                <a:ea typeface="Calibri Light"/>
                <a:cs typeface="Calibri Light"/>
              </a:rPr>
              <a:t>Upstream Analysis</a:t>
            </a:r>
            <a:endParaRPr lang="en-US" sz="5400">
              <a:solidFill>
                <a:schemeClr val="accent1"/>
              </a:solidFill>
              <a:ea typeface="Calibri Light"/>
              <a:cs typeface="Calibri Light"/>
            </a:endParaRPr>
          </a:p>
          <a:p>
            <a:endParaRPr lang="en-US">
              <a:ea typeface="Calibri Light"/>
              <a:cs typeface="Calibri Light"/>
            </a:endParaRPr>
          </a:p>
        </p:txBody>
      </p:sp>
      <p:pic>
        <p:nvPicPr>
          <p:cNvPr id="5" name="Content Placeholder 4" descr="A comparison of values and values&#10;&#10;Description automatically generated">
            <a:extLst>
              <a:ext uri="{FF2B5EF4-FFF2-40B4-BE49-F238E27FC236}">
                <a16:creationId xmlns:a16="http://schemas.microsoft.com/office/drawing/2014/main" id="{17FC1C37-A98E-7EEA-AC4B-42D97C14FAC6}"/>
              </a:ext>
            </a:extLst>
          </p:cNvPr>
          <p:cNvPicPr>
            <a:picLocks noGrp="1" noChangeAspect="1"/>
          </p:cNvPicPr>
          <p:nvPr>
            <p:ph idx="1"/>
          </p:nvPr>
        </p:nvPicPr>
        <p:blipFill>
          <a:blip r:embed="rId2"/>
          <a:stretch>
            <a:fillRect/>
          </a:stretch>
        </p:blipFill>
        <p:spPr>
          <a:xfrm>
            <a:off x="75046" y="1376963"/>
            <a:ext cx="8705272" cy="4232663"/>
          </a:xfrm>
        </p:spPr>
      </p:pic>
      <p:cxnSp>
        <p:nvCxnSpPr>
          <p:cNvPr id="4" name="Straight Arrow Connector 3">
            <a:extLst>
              <a:ext uri="{FF2B5EF4-FFF2-40B4-BE49-F238E27FC236}">
                <a16:creationId xmlns:a16="http://schemas.microsoft.com/office/drawing/2014/main" id="{D4B3AE5C-1A4C-FA7E-B35A-B16E4F91C8D6}"/>
              </a:ext>
            </a:extLst>
          </p:cNvPr>
          <p:cNvCxnSpPr/>
          <p:nvPr/>
        </p:nvCxnSpPr>
        <p:spPr>
          <a:xfrm flipV="1">
            <a:off x="154710" y="803564"/>
            <a:ext cx="7576125" cy="32328"/>
          </a:xfrm>
          <a:prstGeom prst="straightConnector1">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A51672FE-6C88-90C4-02D0-97BCE2E7D19D}"/>
              </a:ext>
            </a:extLst>
          </p:cNvPr>
          <p:cNvSpPr txBox="1"/>
          <p:nvPr/>
        </p:nvSpPr>
        <p:spPr>
          <a:xfrm>
            <a:off x="184727" y="992909"/>
            <a:ext cx="396009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Check data distribution</a:t>
            </a:r>
            <a:endParaRPr lang="en-US" sz="2000">
              <a:ea typeface="Calibri"/>
              <a:cs typeface="Calibri"/>
            </a:endParaRPr>
          </a:p>
          <a:p>
            <a:pPr algn="l"/>
            <a:endParaRPr lang="en-US">
              <a:ea typeface="Calibri"/>
              <a:cs typeface="Calibri"/>
            </a:endParaRPr>
          </a:p>
        </p:txBody>
      </p:sp>
      <p:sp>
        <p:nvSpPr>
          <p:cNvPr id="8" name="TextBox 7">
            <a:extLst>
              <a:ext uri="{FF2B5EF4-FFF2-40B4-BE49-F238E27FC236}">
                <a16:creationId xmlns:a16="http://schemas.microsoft.com/office/drawing/2014/main" id="{AD7ECACF-E487-0B87-6C64-25F921527C9F}"/>
              </a:ext>
            </a:extLst>
          </p:cNvPr>
          <p:cNvSpPr txBox="1"/>
          <p:nvPr/>
        </p:nvSpPr>
        <p:spPr>
          <a:xfrm>
            <a:off x="369454" y="5876636"/>
            <a:ext cx="83127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Density plot show </a:t>
            </a:r>
            <a:r>
              <a:rPr lang="en-US" err="1">
                <a:ea typeface="+mn-lt"/>
                <a:cs typeface="+mn-lt"/>
              </a:rPr>
              <a:t>bimodel</a:t>
            </a:r>
            <a:r>
              <a:rPr lang="en-US">
                <a:ea typeface="+mn-lt"/>
                <a:cs typeface="+mn-lt"/>
              </a:rPr>
              <a:t> distribution of methylation data using beta values and normal distribution of methylation data using M values.</a:t>
            </a:r>
            <a:endParaRPr lang="en-US"/>
          </a:p>
        </p:txBody>
      </p:sp>
    </p:spTree>
    <p:extLst>
      <p:ext uri="{BB962C8B-B14F-4D97-AF65-F5344CB8AC3E}">
        <p14:creationId xmlns:p14="http://schemas.microsoft.com/office/powerpoint/2010/main" val="2187526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40B0-9260-FF15-B944-ABF8AA5D7554}"/>
              </a:ext>
            </a:extLst>
          </p:cNvPr>
          <p:cNvSpPr>
            <a:spLocks noGrp="1"/>
          </p:cNvSpPr>
          <p:nvPr>
            <p:ph type="title"/>
          </p:nvPr>
        </p:nvSpPr>
        <p:spPr>
          <a:xfrm>
            <a:off x="86014" y="-4328"/>
            <a:ext cx="8429336" cy="1290927"/>
          </a:xfrm>
        </p:spPr>
        <p:txBody>
          <a:bodyPr/>
          <a:lstStyle/>
          <a:p>
            <a:r>
              <a:rPr lang="en-US" sz="4900" b="1">
                <a:solidFill>
                  <a:schemeClr val="accent1"/>
                </a:solidFill>
                <a:ea typeface="Calibri Light"/>
                <a:cs typeface="Calibri Light"/>
              </a:rPr>
              <a:t>Upstream Analysis</a:t>
            </a:r>
            <a:endParaRPr lang="en-US" sz="4900">
              <a:solidFill>
                <a:srgbClr val="4472C4"/>
              </a:solidFill>
              <a:ea typeface="Calibri Light"/>
              <a:cs typeface="Calibri Light"/>
            </a:endParaRPr>
          </a:p>
          <a:p>
            <a:endParaRPr lang="en-US">
              <a:ea typeface="Calibri Light"/>
              <a:cs typeface="Calibri Light"/>
            </a:endParaRPr>
          </a:p>
        </p:txBody>
      </p:sp>
      <p:cxnSp>
        <p:nvCxnSpPr>
          <p:cNvPr id="4" name="Straight Arrow Connector 3">
            <a:extLst>
              <a:ext uri="{FF2B5EF4-FFF2-40B4-BE49-F238E27FC236}">
                <a16:creationId xmlns:a16="http://schemas.microsoft.com/office/drawing/2014/main" id="{07463AA7-F377-D2D0-50AE-B1A0114A0FE3}"/>
              </a:ext>
            </a:extLst>
          </p:cNvPr>
          <p:cNvCxnSpPr/>
          <p:nvPr/>
        </p:nvCxnSpPr>
        <p:spPr>
          <a:xfrm flipV="1">
            <a:off x="258620" y="838200"/>
            <a:ext cx="8557489" cy="32327"/>
          </a:xfrm>
          <a:prstGeom prst="straightConnector1">
            <a:avLst/>
          </a:prstGeom>
        </p:spPr>
        <p:style>
          <a:lnRef idx="3">
            <a:schemeClr val="dk1"/>
          </a:lnRef>
          <a:fillRef idx="0">
            <a:schemeClr val="dk1"/>
          </a:fillRef>
          <a:effectRef idx="2">
            <a:schemeClr val="dk1"/>
          </a:effectRef>
          <a:fontRef idx="minor">
            <a:schemeClr val="tx1"/>
          </a:fontRef>
        </p:style>
      </p:cxnSp>
      <p:pic>
        <p:nvPicPr>
          <p:cNvPr id="9" name="Content Placeholder 8">
            <a:extLst>
              <a:ext uri="{FF2B5EF4-FFF2-40B4-BE49-F238E27FC236}">
                <a16:creationId xmlns:a16="http://schemas.microsoft.com/office/drawing/2014/main" id="{22140A45-22BB-3143-C8E1-A49B6DADE0DA}"/>
              </a:ext>
            </a:extLst>
          </p:cNvPr>
          <p:cNvPicPr>
            <a:picLocks noGrp="1" noChangeAspect="1"/>
          </p:cNvPicPr>
          <p:nvPr>
            <p:ph idx="1"/>
          </p:nvPr>
        </p:nvPicPr>
        <p:blipFill>
          <a:blip r:embed="rId2"/>
          <a:stretch>
            <a:fillRect/>
          </a:stretch>
        </p:blipFill>
        <p:spPr>
          <a:xfrm>
            <a:off x="254000" y="1573236"/>
            <a:ext cx="8739909" cy="3828572"/>
          </a:xfrm>
        </p:spPr>
      </p:pic>
      <p:sp>
        <p:nvSpPr>
          <p:cNvPr id="11" name="TextBox 10">
            <a:extLst>
              <a:ext uri="{FF2B5EF4-FFF2-40B4-BE49-F238E27FC236}">
                <a16:creationId xmlns:a16="http://schemas.microsoft.com/office/drawing/2014/main" id="{940E8814-206C-7A9C-F7F1-BE52FE1EDF65}"/>
              </a:ext>
            </a:extLst>
          </p:cNvPr>
          <p:cNvSpPr txBox="1"/>
          <p:nvPr/>
        </p:nvSpPr>
        <p:spPr>
          <a:xfrm>
            <a:off x="277091" y="1142999"/>
            <a:ext cx="40524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MDS plot before </a:t>
            </a:r>
            <a:r>
              <a:rPr lang="en-US" b="1" err="1">
                <a:ea typeface="Calibri"/>
                <a:cs typeface="Calibri"/>
              </a:rPr>
              <a:t>filteration</a:t>
            </a:r>
            <a:endParaRPr lang="en-US" b="1">
              <a:ea typeface="Calibri"/>
              <a:cs typeface="Calibri"/>
            </a:endParaRPr>
          </a:p>
        </p:txBody>
      </p:sp>
      <p:sp>
        <p:nvSpPr>
          <p:cNvPr id="13" name="TextBox 12">
            <a:extLst>
              <a:ext uri="{FF2B5EF4-FFF2-40B4-BE49-F238E27FC236}">
                <a16:creationId xmlns:a16="http://schemas.microsoft.com/office/drawing/2014/main" id="{843C0049-6E99-D6BE-145A-27873F1F5084}"/>
              </a:ext>
            </a:extLst>
          </p:cNvPr>
          <p:cNvSpPr txBox="1"/>
          <p:nvPr/>
        </p:nvSpPr>
        <p:spPr>
          <a:xfrm>
            <a:off x="138546" y="5715000"/>
            <a:ext cx="8855363" cy="958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MDS plot using vital status and gender features show that both features show the same variability 5% at PC2 and 16% at PC1. Variance that capture in the analysis is (21 %) so, no defined clusters are visualized.</a:t>
            </a:r>
            <a:endParaRPr lang="en-US"/>
          </a:p>
        </p:txBody>
      </p:sp>
    </p:spTree>
    <p:extLst>
      <p:ext uri="{BB962C8B-B14F-4D97-AF65-F5344CB8AC3E}">
        <p14:creationId xmlns:p14="http://schemas.microsoft.com/office/powerpoint/2010/main" val="32913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6">
          <a:extLst>
            <a:ext uri="{FF2B5EF4-FFF2-40B4-BE49-F238E27FC236}">
              <a16:creationId xmlns:a16="http://schemas.microsoft.com/office/drawing/2014/main" id="{F1446CC8-6D5A-40DF-6868-927B8BC8009F}"/>
            </a:ext>
          </a:extLst>
        </p:cNvPr>
        <p:cNvGrpSpPr/>
        <p:nvPr/>
      </p:nvGrpSpPr>
      <p:grpSpPr>
        <a:xfrm>
          <a:off x="0" y="0"/>
          <a:ext cx="0" cy="0"/>
          <a:chOff x="0" y="0"/>
          <a:chExt cx="0" cy="0"/>
        </a:xfrm>
      </p:grpSpPr>
      <p:sp>
        <p:nvSpPr>
          <p:cNvPr id="1467" name="Google Shape;1467;p33">
            <a:extLst>
              <a:ext uri="{FF2B5EF4-FFF2-40B4-BE49-F238E27FC236}">
                <a16:creationId xmlns:a16="http://schemas.microsoft.com/office/drawing/2014/main" id="{8486AC7D-365C-FC3A-F80E-8833859F1476}"/>
              </a:ext>
            </a:extLst>
          </p:cNvPr>
          <p:cNvSpPr txBox="1">
            <a:spLocks noGrp="1"/>
          </p:cNvSpPr>
          <p:nvPr>
            <p:ph type="title"/>
          </p:nvPr>
        </p:nvSpPr>
        <p:spPr>
          <a:xfrm>
            <a:off x="720000" y="458378"/>
            <a:ext cx="7704000" cy="572700"/>
          </a:xfrm>
          <a:prstGeom prst="rect">
            <a:avLst/>
          </a:prstGeom>
        </p:spPr>
        <p:txBody>
          <a:bodyPr spcFirstLastPara="1" wrap="square" lIns="91425" tIns="91425" rIns="91425" bIns="91425" anchor="t" anchorCtr="0">
            <a:noAutofit/>
          </a:bodyPr>
          <a:lstStyle/>
          <a:p>
            <a:r>
              <a:rPr lang="en"/>
              <a:t>Table of content </a:t>
            </a:r>
            <a:endParaRPr/>
          </a:p>
        </p:txBody>
      </p:sp>
      <p:sp>
        <p:nvSpPr>
          <p:cNvPr id="1469" name="Google Shape;1469;p33">
            <a:extLst>
              <a:ext uri="{FF2B5EF4-FFF2-40B4-BE49-F238E27FC236}">
                <a16:creationId xmlns:a16="http://schemas.microsoft.com/office/drawing/2014/main" id="{2DE8CA84-4515-EAEA-F46B-36D016D0646F}"/>
              </a:ext>
            </a:extLst>
          </p:cNvPr>
          <p:cNvSpPr txBox="1">
            <a:spLocks noGrp="1"/>
          </p:cNvSpPr>
          <p:nvPr>
            <p:ph type="title" idx="3"/>
          </p:nvPr>
        </p:nvSpPr>
        <p:spPr>
          <a:xfrm>
            <a:off x="720000" y="225359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470" name="Google Shape;1470;p33">
            <a:extLst>
              <a:ext uri="{FF2B5EF4-FFF2-40B4-BE49-F238E27FC236}">
                <a16:creationId xmlns:a16="http://schemas.microsoft.com/office/drawing/2014/main" id="{0AEECA31-8B47-EE0B-8716-000E90D7C30D}"/>
              </a:ext>
            </a:extLst>
          </p:cNvPr>
          <p:cNvSpPr txBox="1">
            <a:spLocks noGrp="1"/>
          </p:cNvSpPr>
          <p:nvPr>
            <p:ph type="subTitle" idx="1"/>
          </p:nvPr>
        </p:nvSpPr>
        <p:spPr>
          <a:xfrm>
            <a:off x="1454699" y="2253600"/>
            <a:ext cx="2891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471" name="Google Shape;1471;p33">
            <a:extLst>
              <a:ext uri="{FF2B5EF4-FFF2-40B4-BE49-F238E27FC236}">
                <a16:creationId xmlns:a16="http://schemas.microsoft.com/office/drawing/2014/main" id="{C3111A23-45E3-A711-C01A-E7F913A2D279}"/>
              </a:ext>
            </a:extLst>
          </p:cNvPr>
          <p:cNvSpPr txBox="1">
            <a:spLocks noGrp="1"/>
          </p:cNvSpPr>
          <p:nvPr>
            <p:ph type="subTitle" idx="4"/>
          </p:nvPr>
        </p:nvSpPr>
        <p:spPr>
          <a:xfrm>
            <a:off x="5532475" y="2253600"/>
            <a:ext cx="2891400" cy="447600"/>
          </a:xfrm>
          <a:prstGeom prst="rect">
            <a:avLst/>
          </a:prstGeom>
        </p:spPr>
        <p:txBody>
          <a:bodyPr spcFirstLastPara="1" wrap="square" lIns="91425" tIns="91425" rIns="91425" bIns="91425" anchor="ctr" anchorCtr="0">
            <a:noAutofit/>
          </a:bodyPr>
          <a:lstStyle/>
          <a:p>
            <a:pPr marL="0" indent="0"/>
            <a:r>
              <a:rPr lang="en"/>
              <a:t>MiRNA-seq Analysis</a:t>
            </a:r>
          </a:p>
        </p:txBody>
      </p:sp>
      <p:sp>
        <p:nvSpPr>
          <p:cNvPr id="1473" name="Google Shape;1473;p33">
            <a:extLst>
              <a:ext uri="{FF2B5EF4-FFF2-40B4-BE49-F238E27FC236}">
                <a16:creationId xmlns:a16="http://schemas.microsoft.com/office/drawing/2014/main" id="{2A88A847-1B33-9A91-68BE-F8C6ECA88FF0}"/>
              </a:ext>
            </a:extLst>
          </p:cNvPr>
          <p:cNvSpPr txBox="1">
            <a:spLocks noGrp="1"/>
          </p:cNvSpPr>
          <p:nvPr>
            <p:ph type="title" idx="6"/>
          </p:nvPr>
        </p:nvSpPr>
        <p:spPr>
          <a:xfrm>
            <a:off x="4797775" y="225359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474" name="Google Shape;1474;p33">
            <a:extLst>
              <a:ext uri="{FF2B5EF4-FFF2-40B4-BE49-F238E27FC236}">
                <a16:creationId xmlns:a16="http://schemas.microsoft.com/office/drawing/2014/main" id="{24ECB698-D31F-A049-523A-8B4566465016}"/>
              </a:ext>
            </a:extLst>
          </p:cNvPr>
          <p:cNvSpPr txBox="1">
            <a:spLocks noGrp="1"/>
          </p:cNvSpPr>
          <p:nvPr>
            <p:ph type="subTitle" idx="7"/>
          </p:nvPr>
        </p:nvSpPr>
        <p:spPr>
          <a:xfrm>
            <a:off x="1465381" y="3728650"/>
            <a:ext cx="2891400" cy="447600"/>
          </a:xfrm>
          <a:prstGeom prst="rect">
            <a:avLst/>
          </a:prstGeom>
        </p:spPr>
        <p:txBody>
          <a:bodyPr spcFirstLastPara="1" wrap="square" lIns="91425" tIns="91425" rIns="91425" bIns="91425" anchor="ctr" anchorCtr="0">
            <a:noAutofit/>
          </a:bodyPr>
          <a:lstStyle/>
          <a:p>
            <a:pPr marL="0" indent="0"/>
            <a:r>
              <a:rPr lang="en"/>
              <a:t>Gene Expression: mRNA Analysis </a:t>
            </a:r>
          </a:p>
        </p:txBody>
      </p:sp>
      <p:sp>
        <p:nvSpPr>
          <p:cNvPr id="1476" name="Google Shape;1476;p33">
            <a:extLst>
              <a:ext uri="{FF2B5EF4-FFF2-40B4-BE49-F238E27FC236}">
                <a16:creationId xmlns:a16="http://schemas.microsoft.com/office/drawing/2014/main" id="{B8ACD666-8B13-0822-611E-388028E5C856}"/>
              </a:ext>
            </a:extLst>
          </p:cNvPr>
          <p:cNvSpPr txBox="1">
            <a:spLocks noGrp="1"/>
          </p:cNvSpPr>
          <p:nvPr>
            <p:ph type="title" idx="9"/>
          </p:nvPr>
        </p:nvSpPr>
        <p:spPr>
          <a:xfrm>
            <a:off x="720000" y="372864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477" name="Google Shape;1477;p33">
            <a:extLst>
              <a:ext uri="{FF2B5EF4-FFF2-40B4-BE49-F238E27FC236}">
                <a16:creationId xmlns:a16="http://schemas.microsoft.com/office/drawing/2014/main" id="{0ADAB6FF-13CC-DC37-C404-212120E16AF3}"/>
              </a:ext>
            </a:extLst>
          </p:cNvPr>
          <p:cNvSpPr txBox="1">
            <a:spLocks noGrp="1"/>
          </p:cNvSpPr>
          <p:nvPr>
            <p:ph type="subTitle" idx="13"/>
          </p:nvPr>
        </p:nvSpPr>
        <p:spPr>
          <a:xfrm>
            <a:off x="5532475" y="3728650"/>
            <a:ext cx="2891400" cy="447600"/>
          </a:xfrm>
          <a:prstGeom prst="rect">
            <a:avLst/>
          </a:prstGeom>
        </p:spPr>
        <p:txBody>
          <a:bodyPr spcFirstLastPara="1" wrap="square" lIns="91425" tIns="91425" rIns="91425" bIns="91425" anchor="ctr" anchorCtr="0">
            <a:noAutofit/>
          </a:bodyPr>
          <a:lstStyle/>
          <a:p>
            <a:pPr marL="0" indent="0"/>
            <a:r>
              <a:rPr lang="en"/>
              <a:t>Methyl Array Analysis</a:t>
            </a:r>
          </a:p>
        </p:txBody>
      </p:sp>
      <p:sp>
        <p:nvSpPr>
          <p:cNvPr id="1479" name="Google Shape;1479;p33">
            <a:extLst>
              <a:ext uri="{FF2B5EF4-FFF2-40B4-BE49-F238E27FC236}">
                <a16:creationId xmlns:a16="http://schemas.microsoft.com/office/drawing/2014/main" id="{0324AA67-E726-B091-8C61-D6C53557687D}"/>
              </a:ext>
            </a:extLst>
          </p:cNvPr>
          <p:cNvSpPr txBox="1">
            <a:spLocks noGrp="1"/>
          </p:cNvSpPr>
          <p:nvPr>
            <p:ph type="title" idx="15"/>
          </p:nvPr>
        </p:nvSpPr>
        <p:spPr>
          <a:xfrm>
            <a:off x="4797775" y="372864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1" name="Google Shape;1477;p33">
            <a:extLst>
              <a:ext uri="{FF2B5EF4-FFF2-40B4-BE49-F238E27FC236}">
                <a16:creationId xmlns:a16="http://schemas.microsoft.com/office/drawing/2014/main" id="{07BBDF5A-0570-29FC-4E4E-6D06CC3C01BB}"/>
              </a:ext>
            </a:extLst>
          </p:cNvPr>
          <p:cNvSpPr txBox="1">
            <a:spLocks/>
          </p:cNvSpPr>
          <p:nvPr/>
        </p:nvSpPr>
        <p:spPr>
          <a:xfrm>
            <a:off x="1518800" y="5098826"/>
            <a:ext cx="2891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pPr marL="0" indent="0"/>
            <a:r>
              <a:rPr lang="en" kern="0"/>
              <a:t>Integration Analysis</a:t>
            </a:r>
          </a:p>
        </p:txBody>
      </p:sp>
      <p:sp>
        <p:nvSpPr>
          <p:cNvPr id="13" name="Google Shape;1479;p33">
            <a:extLst>
              <a:ext uri="{FF2B5EF4-FFF2-40B4-BE49-F238E27FC236}">
                <a16:creationId xmlns:a16="http://schemas.microsoft.com/office/drawing/2014/main" id="{F2813C2C-13A7-9ADC-1667-3349935B977A}"/>
              </a:ext>
            </a:extLst>
          </p:cNvPr>
          <p:cNvSpPr txBox="1">
            <a:spLocks/>
          </p:cNvSpPr>
          <p:nvPr/>
        </p:nvSpPr>
        <p:spPr>
          <a:xfrm>
            <a:off x="794782" y="5098822"/>
            <a:ext cx="734700" cy="4476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9pPr>
          </a:lstStyle>
          <a:p>
            <a:r>
              <a:rPr lang="en" kern="0"/>
              <a:t>05</a:t>
            </a:r>
          </a:p>
        </p:txBody>
      </p:sp>
      <p:sp>
        <p:nvSpPr>
          <p:cNvPr id="15" name="Google Shape;1477;p33">
            <a:extLst>
              <a:ext uri="{FF2B5EF4-FFF2-40B4-BE49-F238E27FC236}">
                <a16:creationId xmlns:a16="http://schemas.microsoft.com/office/drawing/2014/main" id="{CF068065-1666-1821-F612-D2B0A7580DED}"/>
              </a:ext>
            </a:extLst>
          </p:cNvPr>
          <p:cNvSpPr txBox="1">
            <a:spLocks/>
          </p:cNvSpPr>
          <p:nvPr/>
        </p:nvSpPr>
        <p:spPr>
          <a:xfrm>
            <a:off x="5546006" y="5120190"/>
            <a:ext cx="2891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pPr marL="0" indent="0"/>
            <a:r>
              <a:rPr lang="en" kern="0"/>
              <a:t>References</a:t>
            </a:r>
          </a:p>
        </p:txBody>
      </p:sp>
      <p:sp>
        <p:nvSpPr>
          <p:cNvPr id="17" name="Google Shape;1479;p33">
            <a:extLst>
              <a:ext uri="{FF2B5EF4-FFF2-40B4-BE49-F238E27FC236}">
                <a16:creationId xmlns:a16="http://schemas.microsoft.com/office/drawing/2014/main" id="{C1CD4776-2483-6381-B851-067FAA12AA7B}"/>
              </a:ext>
            </a:extLst>
          </p:cNvPr>
          <p:cNvSpPr txBox="1">
            <a:spLocks/>
          </p:cNvSpPr>
          <p:nvPr/>
        </p:nvSpPr>
        <p:spPr>
          <a:xfrm>
            <a:off x="4811306" y="5120185"/>
            <a:ext cx="734700" cy="4476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chemeClr val="dk1"/>
              </a:buClr>
              <a:buSzPts val="3000"/>
              <a:buFont typeface="Barlow Semi Condensed"/>
              <a:buNone/>
              <a:defRPr sz="3000" b="1" i="0" u="none" strike="noStrike" cap="none">
                <a:solidFill>
                  <a:schemeClr val="dk1"/>
                </a:solidFill>
                <a:latin typeface="Barlow Semi Condensed"/>
                <a:ea typeface="Barlow Semi Condensed"/>
                <a:cs typeface="Barlow Semi Condensed"/>
                <a:sym typeface="Barlow Semi Condensed"/>
              </a:defRPr>
            </a:lvl9pPr>
          </a:lstStyle>
          <a:p>
            <a:r>
              <a:rPr lang="en" kern="0"/>
              <a:t>06</a:t>
            </a:r>
          </a:p>
        </p:txBody>
      </p:sp>
    </p:spTree>
    <p:extLst>
      <p:ext uri="{BB962C8B-B14F-4D97-AF65-F5344CB8AC3E}">
        <p14:creationId xmlns:p14="http://schemas.microsoft.com/office/powerpoint/2010/main" val="544125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69465-22F1-6381-27D3-2F974ACEE7C9}"/>
              </a:ext>
            </a:extLst>
          </p:cNvPr>
          <p:cNvSpPr>
            <a:spLocks noGrp="1"/>
          </p:cNvSpPr>
          <p:nvPr>
            <p:ph type="title"/>
          </p:nvPr>
        </p:nvSpPr>
        <p:spPr>
          <a:xfrm>
            <a:off x="97560" y="122672"/>
            <a:ext cx="8417790" cy="1117745"/>
          </a:xfrm>
        </p:spPr>
        <p:txBody>
          <a:bodyPr/>
          <a:lstStyle/>
          <a:p>
            <a:r>
              <a:rPr lang="en-US" sz="4900" b="1">
                <a:solidFill>
                  <a:schemeClr val="accent1"/>
                </a:solidFill>
                <a:ea typeface="Calibri Light"/>
                <a:cs typeface="Calibri Light"/>
              </a:rPr>
              <a:t>Upstream Analysis</a:t>
            </a:r>
            <a:endParaRPr lang="en-US" sz="4900">
              <a:solidFill>
                <a:srgbClr val="4472C4"/>
              </a:solidFill>
              <a:ea typeface="Calibri Light"/>
              <a:cs typeface="Calibri Light"/>
            </a:endParaRPr>
          </a:p>
          <a:p>
            <a:endParaRPr lang="en-US">
              <a:ea typeface="Calibri Light"/>
              <a:cs typeface="Calibri Light"/>
            </a:endParaRPr>
          </a:p>
        </p:txBody>
      </p:sp>
      <p:cxnSp>
        <p:nvCxnSpPr>
          <p:cNvPr id="4" name="Straight Arrow Connector 3">
            <a:extLst>
              <a:ext uri="{FF2B5EF4-FFF2-40B4-BE49-F238E27FC236}">
                <a16:creationId xmlns:a16="http://schemas.microsoft.com/office/drawing/2014/main" id="{629DE63C-C069-CD24-B509-F4C3999DE06F}"/>
              </a:ext>
            </a:extLst>
          </p:cNvPr>
          <p:cNvCxnSpPr/>
          <p:nvPr/>
        </p:nvCxnSpPr>
        <p:spPr>
          <a:xfrm>
            <a:off x="258619" y="893619"/>
            <a:ext cx="8084125" cy="25400"/>
          </a:xfrm>
          <a:prstGeom prst="straightConnector1">
            <a:avLst/>
          </a:prstGeom>
        </p:spPr>
        <p:style>
          <a:lnRef idx="3">
            <a:schemeClr val="dk1"/>
          </a:lnRef>
          <a:fillRef idx="0">
            <a:schemeClr val="dk1"/>
          </a:fillRef>
          <a:effectRef idx="2">
            <a:schemeClr val="dk1"/>
          </a:effectRef>
          <a:fontRef idx="minor">
            <a:schemeClr val="tx1"/>
          </a:fontRef>
        </p:style>
      </p:cxnSp>
      <p:pic>
        <p:nvPicPr>
          <p:cNvPr id="11" name="Content Placeholder 10">
            <a:extLst>
              <a:ext uri="{FF2B5EF4-FFF2-40B4-BE49-F238E27FC236}">
                <a16:creationId xmlns:a16="http://schemas.microsoft.com/office/drawing/2014/main" id="{618E4CCE-D1F4-894E-DED9-B7D4D4E25562}"/>
              </a:ext>
            </a:extLst>
          </p:cNvPr>
          <p:cNvPicPr>
            <a:picLocks noGrp="1" noChangeAspect="1"/>
          </p:cNvPicPr>
          <p:nvPr>
            <p:ph idx="1"/>
          </p:nvPr>
        </p:nvPicPr>
        <p:blipFill>
          <a:blip r:embed="rId2"/>
          <a:stretch>
            <a:fillRect/>
          </a:stretch>
        </p:blipFill>
        <p:spPr>
          <a:xfrm>
            <a:off x="258163" y="1435894"/>
            <a:ext cx="6041493" cy="4091709"/>
          </a:xfrm>
        </p:spPr>
      </p:pic>
      <p:sp>
        <p:nvSpPr>
          <p:cNvPr id="13" name="TextBox 12">
            <a:extLst>
              <a:ext uri="{FF2B5EF4-FFF2-40B4-BE49-F238E27FC236}">
                <a16:creationId xmlns:a16="http://schemas.microsoft.com/office/drawing/2014/main" id="{373803CC-3363-4D64-8CEF-A2B337AE2FD1}"/>
              </a:ext>
            </a:extLst>
          </p:cNvPr>
          <p:cNvSpPr txBox="1"/>
          <p:nvPr/>
        </p:nvSpPr>
        <p:spPr>
          <a:xfrm>
            <a:off x="300181" y="1062182"/>
            <a:ext cx="4040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MDS plot after </a:t>
            </a:r>
            <a:r>
              <a:rPr lang="en-US" b="1" err="1">
                <a:ea typeface="Calibri"/>
                <a:cs typeface="Calibri"/>
              </a:rPr>
              <a:t>filteration</a:t>
            </a:r>
            <a:endParaRPr lang="en-US" err="1"/>
          </a:p>
        </p:txBody>
      </p:sp>
      <p:sp>
        <p:nvSpPr>
          <p:cNvPr id="14" name="TextBox 13">
            <a:extLst>
              <a:ext uri="{FF2B5EF4-FFF2-40B4-BE49-F238E27FC236}">
                <a16:creationId xmlns:a16="http://schemas.microsoft.com/office/drawing/2014/main" id="{BD17EFCE-F3B5-61A5-7B4E-E4B60B6D81BE}"/>
              </a:ext>
            </a:extLst>
          </p:cNvPr>
          <p:cNvSpPr txBox="1"/>
          <p:nvPr/>
        </p:nvSpPr>
        <p:spPr>
          <a:xfrm>
            <a:off x="265545" y="5865090"/>
            <a:ext cx="87168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MDS plot show the real variance between </a:t>
            </a:r>
            <a:r>
              <a:rPr lang="en-US" err="1">
                <a:ea typeface="+mn-lt"/>
                <a:cs typeface="+mn-lt"/>
              </a:rPr>
              <a:t>deseased</a:t>
            </a:r>
            <a:r>
              <a:rPr lang="en-US">
                <a:ea typeface="+mn-lt"/>
                <a:cs typeface="+mn-lt"/>
              </a:rPr>
              <a:t> and living 5% at PC2 and 18% at PC1. Variance that capture in the analysis is (23 %) so, no defined clusters are visualized. </a:t>
            </a:r>
            <a:endParaRPr lang="en-US"/>
          </a:p>
        </p:txBody>
      </p:sp>
    </p:spTree>
    <p:extLst>
      <p:ext uri="{BB962C8B-B14F-4D97-AF65-F5344CB8AC3E}">
        <p14:creationId xmlns:p14="http://schemas.microsoft.com/office/powerpoint/2010/main" val="1230158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95D0-319F-1CF6-A179-86C76CB18FBD}"/>
              </a:ext>
            </a:extLst>
          </p:cNvPr>
          <p:cNvSpPr>
            <a:spLocks noGrp="1"/>
          </p:cNvSpPr>
          <p:nvPr>
            <p:ph type="title"/>
          </p:nvPr>
        </p:nvSpPr>
        <p:spPr>
          <a:xfrm>
            <a:off x="86014" y="168854"/>
            <a:ext cx="8429336" cy="1117745"/>
          </a:xfrm>
        </p:spPr>
        <p:txBody>
          <a:bodyPr>
            <a:normAutofit fontScale="90000"/>
          </a:bodyPr>
          <a:lstStyle/>
          <a:p>
            <a:r>
              <a:rPr lang="en-US" sz="5400" b="1">
                <a:solidFill>
                  <a:schemeClr val="accent1"/>
                </a:solidFill>
                <a:ea typeface="Calibri Light"/>
                <a:cs typeface="Calibri Light"/>
              </a:rPr>
              <a:t>Downstream Analysis</a:t>
            </a:r>
            <a:br>
              <a:rPr lang="en-US" sz="5400" b="1">
                <a:solidFill>
                  <a:schemeClr val="accent1"/>
                </a:solidFill>
                <a:ea typeface="Calibri Light"/>
                <a:cs typeface="Calibri Light"/>
              </a:rPr>
            </a:br>
            <a:endParaRPr lang="en-US" sz="5400" b="1">
              <a:solidFill>
                <a:schemeClr val="accent1"/>
              </a:solidFill>
              <a:ea typeface="Calibri Light"/>
              <a:cs typeface="Calibri Light"/>
            </a:endParaRPr>
          </a:p>
        </p:txBody>
      </p:sp>
      <p:sp>
        <p:nvSpPr>
          <p:cNvPr id="3" name="Content Placeholder 2">
            <a:extLst>
              <a:ext uri="{FF2B5EF4-FFF2-40B4-BE49-F238E27FC236}">
                <a16:creationId xmlns:a16="http://schemas.microsoft.com/office/drawing/2014/main" id="{6ADEF468-E7FE-2785-D25F-5407AA3640A7}"/>
              </a:ext>
            </a:extLst>
          </p:cNvPr>
          <p:cNvSpPr>
            <a:spLocks noGrp="1"/>
          </p:cNvSpPr>
          <p:nvPr>
            <p:ph idx="1"/>
          </p:nvPr>
        </p:nvSpPr>
        <p:spPr>
          <a:xfrm>
            <a:off x="166832" y="1421535"/>
            <a:ext cx="8348518" cy="5228791"/>
          </a:xfrm>
        </p:spPr>
        <p:txBody>
          <a:bodyPr vert="horz" lIns="91440" tIns="45720" rIns="91440" bIns="45720" rtlCol="0" anchor="t">
            <a:normAutofit/>
          </a:bodyPr>
          <a:lstStyle/>
          <a:p>
            <a:pPr marL="0" indent="0">
              <a:buNone/>
            </a:pPr>
            <a:r>
              <a:rPr lang="en-US">
                <a:ea typeface="Calibri" panose="020F0502020204030204"/>
                <a:cs typeface="Calibri" panose="020F0502020204030204"/>
              </a:rPr>
              <a:t>1/ Probe-wise differential methylation analysis , plot the top 4 most significantly differentially methylated </a:t>
            </a:r>
            <a:r>
              <a:rPr lang="en-US" err="1">
                <a:ea typeface="Calibri" panose="020F0502020204030204"/>
                <a:cs typeface="Calibri" panose="020F0502020204030204"/>
              </a:rPr>
              <a:t>CpGs</a:t>
            </a:r>
            <a:r>
              <a:rPr lang="en-US">
                <a:ea typeface="Calibri" panose="020F0502020204030204"/>
                <a:cs typeface="Calibri" panose="020F0502020204030204"/>
              </a:rPr>
              <a:t> , volcano plot to show the most significantly differentially methylated </a:t>
            </a:r>
            <a:r>
              <a:rPr lang="en-US" err="1">
                <a:ea typeface="Calibri" panose="020F0502020204030204"/>
                <a:cs typeface="Calibri" panose="020F0502020204030204"/>
              </a:rPr>
              <a:t>CpGs</a:t>
            </a:r>
            <a:r>
              <a:rPr lang="en-US">
                <a:ea typeface="Calibri" panose="020F0502020204030204"/>
                <a:cs typeface="Calibri" panose="020F0502020204030204"/>
              </a:rPr>
              <a:t> (171 </a:t>
            </a:r>
            <a:r>
              <a:rPr lang="en-US" err="1">
                <a:ea typeface="Calibri" panose="020F0502020204030204"/>
                <a:cs typeface="Calibri" panose="020F0502020204030204"/>
              </a:rPr>
              <a:t>CpGs</a:t>
            </a:r>
            <a:r>
              <a:rPr lang="en-US">
                <a:ea typeface="Calibri" panose="020F0502020204030204"/>
                <a:cs typeface="Calibri" panose="020F0502020204030204"/>
              </a:rPr>
              <a:t>) and heatmap to show the difference in methylation of the most significant </a:t>
            </a:r>
            <a:r>
              <a:rPr lang="en-US" err="1">
                <a:ea typeface="Calibri" panose="020F0502020204030204"/>
                <a:cs typeface="Calibri" panose="020F0502020204030204"/>
              </a:rPr>
              <a:t>CpGs</a:t>
            </a:r>
            <a:r>
              <a:rPr lang="en-US">
                <a:ea typeface="Calibri" panose="020F0502020204030204"/>
                <a:cs typeface="Calibri" panose="020F0502020204030204"/>
              </a:rPr>
              <a:t> across the different samples (</a:t>
            </a:r>
            <a:r>
              <a:rPr lang="en-US" err="1">
                <a:ea typeface="Calibri" panose="020F0502020204030204"/>
                <a:cs typeface="Calibri" panose="020F0502020204030204"/>
              </a:rPr>
              <a:t>deseased</a:t>
            </a:r>
            <a:r>
              <a:rPr lang="en-US">
                <a:ea typeface="Calibri" panose="020F0502020204030204"/>
                <a:cs typeface="Calibri" panose="020F0502020204030204"/>
              </a:rPr>
              <a:t> and living).</a:t>
            </a:r>
          </a:p>
          <a:p>
            <a:pPr marL="0" indent="0">
              <a:buNone/>
            </a:pPr>
            <a:r>
              <a:rPr lang="en-US">
                <a:ea typeface="Calibri" panose="020F0502020204030204"/>
                <a:cs typeface="Calibri" panose="020F0502020204030204"/>
              </a:rPr>
              <a:t> 2/ Differential methylation analysis of regions.</a:t>
            </a:r>
            <a:endParaRPr lang="en-US"/>
          </a:p>
        </p:txBody>
      </p:sp>
      <p:cxnSp>
        <p:nvCxnSpPr>
          <p:cNvPr id="4" name="Straight Arrow Connector 3">
            <a:extLst>
              <a:ext uri="{FF2B5EF4-FFF2-40B4-BE49-F238E27FC236}">
                <a16:creationId xmlns:a16="http://schemas.microsoft.com/office/drawing/2014/main" id="{5F24C09D-E512-1017-1BF5-7973525853F6}"/>
              </a:ext>
            </a:extLst>
          </p:cNvPr>
          <p:cNvCxnSpPr/>
          <p:nvPr/>
        </p:nvCxnSpPr>
        <p:spPr>
          <a:xfrm flipV="1">
            <a:off x="270165" y="838200"/>
            <a:ext cx="8026398" cy="20782"/>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5955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3D520-3309-B91D-006C-F21790515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2A473-0414-B8E0-8275-F3D65DD2C14F}"/>
              </a:ext>
            </a:extLst>
          </p:cNvPr>
          <p:cNvSpPr>
            <a:spLocks noGrp="1"/>
          </p:cNvSpPr>
          <p:nvPr>
            <p:ph type="title"/>
          </p:nvPr>
        </p:nvSpPr>
        <p:spPr>
          <a:xfrm>
            <a:off x="86014" y="168854"/>
            <a:ext cx="8429336" cy="1117745"/>
          </a:xfrm>
        </p:spPr>
        <p:txBody>
          <a:bodyPr>
            <a:normAutofit fontScale="90000"/>
          </a:bodyPr>
          <a:lstStyle/>
          <a:p>
            <a:r>
              <a:rPr lang="en-US" sz="5400" b="1">
                <a:solidFill>
                  <a:schemeClr val="accent1"/>
                </a:solidFill>
                <a:ea typeface="Calibri Light"/>
                <a:cs typeface="Calibri Light"/>
              </a:rPr>
              <a:t>Downstream Analysis</a:t>
            </a:r>
            <a:br>
              <a:rPr lang="en-US" sz="5400" b="1">
                <a:solidFill>
                  <a:schemeClr val="accent1"/>
                </a:solidFill>
                <a:ea typeface="Calibri Light"/>
                <a:cs typeface="Calibri Light"/>
              </a:rPr>
            </a:br>
            <a:endParaRPr lang="en-US" sz="5400" b="1">
              <a:solidFill>
                <a:schemeClr val="accent1"/>
              </a:solidFill>
              <a:ea typeface="Calibri Light"/>
              <a:cs typeface="Calibri Light"/>
            </a:endParaRPr>
          </a:p>
        </p:txBody>
      </p:sp>
      <p:cxnSp>
        <p:nvCxnSpPr>
          <p:cNvPr id="4" name="Straight Arrow Connector 3">
            <a:extLst>
              <a:ext uri="{FF2B5EF4-FFF2-40B4-BE49-F238E27FC236}">
                <a16:creationId xmlns:a16="http://schemas.microsoft.com/office/drawing/2014/main" id="{3597C6C4-6726-B265-09A1-9A20369DFEA1}"/>
              </a:ext>
            </a:extLst>
          </p:cNvPr>
          <p:cNvCxnSpPr/>
          <p:nvPr/>
        </p:nvCxnSpPr>
        <p:spPr>
          <a:xfrm flipV="1">
            <a:off x="270165" y="838200"/>
            <a:ext cx="8026398" cy="20782"/>
          </a:xfrm>
          <a:prstGeom prst="straightConnector1">
            <a:avLst/>
          </a:prstGeom>
        </p:spPr>
        <p:style>
          <a:lnRef idx="3">
            <a:schemeClr val="dk1"/>
          </a:lnRef>
          <a:fillRef idx="0">
            <a:schemeClr val="dk1"/>
          </a:fillRef>
          <a:effectRef idx="2">
            <a:schemeClr val="dk1"/>
          </a:effectRef>
          <a:fontRef idx="minor">
            <a:schemeClr val="tx1"/>
          </a:fontRef>
        </p:style>
      </p:cxnSp>
      <p:pic>
        <p:nvPicPr>
          <p:cNvPr id="8" name="Content Placeholder 7" descr="A screenshot of a computer&#10;&#10;Description automatically generated">
            <a:extLst>
              <a:ext uri="{FF2B5EF4-FFF2-40B4-BE49-F238E27FC236}">
                <a16:creationId xmlns:a16="http://schemas.microsoft.com/office/drawing/2014/main" id="{9E13CDF7-4A7C-CE46-3399-6587BF65E494}"/>
              </a:ext>
            </a:extLst>
          </p:cNvPr>
          <p:cNvPicPr>
            <a:picLocks noGrp="1" noChangeAspect="1"/>
          </p:cNvPicPr>
          <p:nvPr>
            <p:ph idx="1"/>
          </p:nvPr>
        </p:nvPicPr>
        <p:blipFill>
          <a:blip r:embed="rId2"/>
          <a:stretch>
            <a:fillRect/>
          </a:stretch>
        </p:blipFill>
        <p:spPr>
          <a:xfrm>
            <a:off x="173182" y="1344519"/>
            <a:ext cx="8797635" cy="4597731"/>
          </a:xfrm>
        </p:spPr>
      </p:pic>
      <p:sp>
        <p:nvSpPr>
          <p:cNvPr id="9" name="TextBox 8">
            <a:extLst>
              <a:ext uri="{FF2B5EF4-FFF2-40B4-BE49-F238E27FC236}">
                <a16:creationId xmlns:a16="http://schemas.microsoft.com/office/drawing/2014/main" id="{3F7E4054-8607-FD94-3A10-C9CC6C2DD5AB}"/>
              </a:ext>
            </a:extLst>
          </p:cNvPr>
          <p:cNvSpPr txBox="1"/>
          <p:nvPr/>
        </p:nvSpPr>
        <p:spPr>
          <a:xfrm>
            <a:off x="173181" y="969818"/>
            <a:ext cx="3024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DMPs file</a:t>
            </a:r>
          </a:p>
        </p:txBody>
      </p:sp>
      <p:sp>
        <p:nvSpPr>
          <p:cNvPr id="10" name="TextBox 9">
            <a:extLst>
              <a:ext uri="{FF2B5EF4-FFF2-40B4-BE49-F238E27FC236}">
                <a16:creationId xmlns:a16="http://schemas.microsoft.com/office/drawing/2014/main" id="{6594A65F-930F-88E4-7E41-29570125B24B}"/>
              </a:ext>
            </a:extLst>
          </p:cNvPr>
          <p:cNvSpPr txBox="1"/>
          <p:nvPr/>
        </p:nvSpPr>
        <p:spPr>
          <a:xfrm>
            <a:off x="173181" y="6096000"/>
            <a:ext cx="87976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DMPs file show the two columns which I used to determine the most significant </a:t>
            </a:r>
            <a:r>
              <a:rPr lang="en-US" err="1">
                <a:ea typeface="+mn-lt"/>
                <a:cs typeface="+mn-lt"/>
              </a:rPr>
              <a:t>CpGs</a:t>
            </a:r>
            <a:endParaRPr lang="en-US" err="1"/>
          </a:p>
        </p:txBody>
      </p:sp>
    </p:spTree>
    <p:extLst>
      <p:ext uri="{BB962C8B-B14F-4D97-AF65-F5344CB8AC3E}">
        <p14:creationId xmlns:p14="http://schemas.microsoft.com/office/powerpoint/2010/main" val="955180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95D0-319F-1CF6-A179-86C76CB18FBD}"/>
              </a:ext>
            </a:extLst>
          </p:cNvPr>
          <p:cNvSpPr>
            <a:spLocks noGrp="1"/>
          </p:cNvSpPr>
          <p:nvPr>
            <p:ph type="title"/>
          </p:nvPr>
        </p:nvSpPr>
        <p:spPr>
          <a:xfrm>
            <a:off x="86014" y="168854"/>
            <a:ext cx="8429336" cy="1117745"/>
          </a:xfrm>
        </p:spPr>
        <p:txBody>
          <a:bodyPr>
            <a:normAutofit fontScale="90000"/>
          </a:bodyPr>
          <a:lstStyle/>
          <a:p>
            <a:r>
              <a:rPr lang="en-US" sz="5400" b="1">
                <a:solidFill>
                  <a:schemeClr val="accent1"/>
                </a:solidFill>
                <a:ea typeface="Calibri Light"/>
                <a:cs typeface="Calibri Light"/>
              </a:rPr>
              <a:t>Downstream Analysis</a:t>
            </a:r>
            <a:br>
              <a:rPr lang="en-US" sz="5400" b="1">
                <a:solidFill>
                  <a:schemeClr val="accent1"/>
                </a:solidFill>
                <a:ea typeface="Calibri Light"/>
                <a:cs typeface="Calibri Light"/>
              </a:rPr>
            </a:br>
            <a:endParaRPr lang="en-US" sz="5400" b="1">
              <a:solidFill>
                <a:schemeClr val="accent1"/>
              </a:solidFill>
              <a:ea typeface="Calibri Light"/>
              <a:cs typeface="Calibri Light"/>
            </a:endParaRPr>
          </a:p>
        </p:txBody>
      </p:sp>
      <p:pic>
        <p:nvPicPr>
          <p:cNvPr id="5" name="Content Placeholder 4" descr="A group of black squares with white text&#10;&#10;Description automatically generated">
            <a:extLst>
              <a:ext uri="{FF2B5EF4-FFF2-40B4-BE49-F238E27FC236}">
                <a16:creationId xmlns:a16="http://schemas.microsoft.com/office/drawing/2014/main" id="{8324C954-BECD-A06A-49CB-332D4BB4264E}"/>
              </a:ext>
            </a:extLst>
          </p:cNvPr>
          <p:cNvPicPr>
            <a:picLocks noGrp="1" noChangeAspect="1"/>
          </p:cNvPicPr>
          <p:nvPr>
            <p:ph idx="1"/>
          </p:nvPr>
        </p:nvPicPr>
        <p:blipFill>
          <a:blip r:embed="rId2"/>
          <a:stretch>
            <a:fillRect/>
          </a:stretch>
        </p:blipFill>
        <p:spPr>
          <a:xfrm>
            <a:off x="138546" y="1330781"/>
            <a:ext cx="8866908" cy="4717573"/>
          </a:xfrm>
        </p:spPr>
      </p:pic>
      <p:cxnSp>
        <p:nvCxnSpPr>
          <p:cNvPr id="4" name="Straight Arrow Connector 3">
            <a:extLst>
              <a:ext uri="{FF2B5EF4-FFF2-40B4-BE49-F238E27FC236}">
                <a16:creationId xmlns:a16="http://schemas.microsoft.com/office/drawing/2014/main" id="{5F24C09D-E512-1017-1BF5-7973525853F6}"/>
              </a:ext>
            </a:extLst>
          </p:cNvPr>
          <p:cNvCxnSpPr/>
          <p:nvPr/>
        </p:nvCxnSpPr>
        <p:spPr>
          <a:xfrm flipV="1">
            <a:off x="270165" y="838200"/>
            <a:ext cx="8026398" cy="20782"/>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64F4784A-234C-CEB7-8585-DB31B054C885}"/>
              </a:ext>
            </a:extLst>
          </p:cNvPr>
          <p:cNvSpPr txBox="1"/>
          <p:nvPr/>
        </p:nvSpPr>
        <p:spPr>
          <a:xfrm>
            <a:off x="92364" y="1027544"/>
            <a:ext cx="21936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Plot CpG</a:t>
            </a:r>
          </a:p>
        </p:txBody>
      </p:sp>
      <p:sp>
        <p:nvSpPr>
          <p:cNvPr id="7" name="TextBox 6">
            <a:extLst>
              <a:ext uri="{FF2B5EF4-FFF2-40B4-BE49-F238E27FC236}">
                <a16:creationId xmlns:a16="http://schemas.microsoft.com/office/drawing/2014/main" id="{52EC129B-934E-A93F-F970-CD9BDF92AC49}"/>
              </a:ext>
            </a:extLst>
          </p:cNvPr>
          <p:cNvSpPr txBox="1"/>
          <p:nvPr/>
        </p:nvSpPr>
        <p:spPr>
          <a:xfrm>
            <a:off x="219363" y="5957454"/>
            <a:ext cx="8855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plot show the top 4 most significantly differentially methylated </a:t>
            </a:r>
            <a:r>
              <a:rPr lang="en-US" err="1">
                <a:ea typeface="+mn-lt"/>
                <a:cs typeface="+mn-lt"/>
              </a:rPr>
              <a:t>CpGs</a:t>
            </a:r>
            <a:endParaRPr lang="en-US" err="1"/>
          </a:p>
        </p:txBody>
      </p:sp>
    </p:spTree>
    <p:extLst>
      <p:ext uri="{BB962C8B-B14F-4D97-AF65-F5344CB8AC3E}">
        <p14:creationId xmlns:p14="http://schemas.microsoft.com/office/powerpoint/2010/main" val="3597641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2977E-D13D-71DF-B0F6-B89BC46B7C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2EE25-6E3A-FB3F-6C5E-7FA8C80C1DE7}"/>
              </a:ext>
            </a:extLst>
          </p:cNvPr>
          <p:cNvSpPr>
            <a:spLocks noGrp="1"/>
          </p:cNvSpPr>
          <p:nvPr>
            <p:ph type="title"/>
          </p:nvPr>
        </p:nvSpPr>
        <p:spPr>
          <a:xfrm>
            <a:off x="86014" y="168854"/>
            <a:ext cx="8429336" cy="1117745"/>
          </a:xfrm>
        </p:spPr>
        <p:txBody>
          <a:bodyPr>
            <a:normAutofit fontScale="90000"/>
          </a:bodyPr>
          <a:lstStyle/>
          <a:p>
            <a:r>
              <a:rPr lang="en-US" sz="5400" b="1">
                <a:solidFill>
                  <a:schemeClr val="accent1"/>
                </a:solidFill>
                <a:ea typeface="Calibri Light"/>
                <a:cs typeface="Calibri Light"/>
              </a:rPr>
              <a:t>Downstream Analysis</a:t>
            </a:r>
            <a:br>
              <a:rPr lang="en-US" sz="5400" b="1">
                <a:solidFill>
                  <a:schemeClr val="accent1"/>
                </a:solidFill>
                <a:ea typeface="Calibri Light"/>
                <a:cs typeface="Calibri Light"/>
              </a:rPr>
            </a:br>
            <a:endParaRPr lang="en-US" sz="5400" b="1">
              <a:solidFill>
                <a:schemeClr val="accent1"/>
              </a:solidFill>
              <a:ea typeface="Calibri Light"/>
              <a:cs typeface="Calibri Light"/>
            </a:endParaRPr>
          </a:p>
        </p:txBody>
      </p:sp>
      <p:pic>
        <p:nvPicPr>
          <p:cNvPr id="5" name="Content Placeholder 4">
            <a:extLst>
              <a:ext uri="{FF2B5EF4-FFF2-40B4-BE49-F238E27FC236}">
                <a16:creationId xmlns:a16="http://schemas.microsoft.com/office/drawing/2014/main" id="{42C51593-F861-1F72-2057-65F72FE99DDA}"/>
              </a:ext>
            </a:extLst>
          </p:cNvPr>
          <p:cNvPicPr>
            <a:picLocks noGrp="1" noChangeAspect="1"/>
          </p:cNvPicPr>
          <p:nvPr>
            <p:ph idx="1"/>
          </p:nvPr>
        </p:nvPicPr>
        <p:blipFill>
          <a:blip r:embed="rId2"/>
          <a:stretch>
            <a:fillRect/>
          </a:stretch>
        </p:blipFill>
        <p:spPr>
          <a:xfrm>
            <a:off x="265546" y="1457781"/>
            <a:ext cx="8439726" cy="4163391"/>
          </a:xfrm>
        </p:spPr>
      </p:pic>
      <p:cxnSp>
        <p:nvCxnSpPr>
          <p:cNvPr id="4" name="Straight Arrow Connector 3">
            <a:extLst>
              <a:ext uri="{FF2B5EF4-FFF2-40B4-BE49-F238E27FC236}">
                <a16:creationId xmlns:a16="http://schemas.microsoft.com/office/drawing/2014/main" id="{43E5313E-3177-892C-74E2-B584ED31682B}"/>
              </a:ext>
            </a:extLst>
          </p:cNvPr>
          <p:cNvCxnSpPr/>
          <p:nvPr/>
        </p:nvCxnSpPr>
        <p:spPr>
          <a:xfrm flipV="1">
            <a:off x="270165" y="838200"/>
            <a:ext cx="8026398" cy="20782"/>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AE60B86A-F885-2EA7-7A33-7BAE96A448E8}"/>
              </a:ext>
            </a:extLst>
          </p:cNvPr>
          <p:cNvSpPr txBox="1"/>
          <p:nvPr/>
        </p:nvSpPr>
        <p:spPr>
          <a:xfrm>
            <a:off x="277091" y="1119909"/>
            <a:ext cx="26554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Volcano plot</a:t>
            </a:r>
          </a:p>
        </p:txBody>
      </p:sp>
      <p:sp>
        <p:nvSpPr>
          <p:cNvPr id="8" name="TextBox 7">
            <a:extLst>
              <a:ext uri="{FF2B5EF4-FFF2-40B4-BE49-F238E27FC236}">
                <a16:creationId xmlns:a16="http://schemas.microsoft.com/office/drawing/2014/main" id="{F84D7849-63CC-3B2F-8901-229DA63036B0}"/>
              </a:ext>
            </a:extLst>
          </p:cNvPr>
          <p:cNvSpPr txBox="1"/>
          <p:nvPr/>
        </p:nvSpPr>
        <p:spPr>
          <a:xfrm>
            <a:off x="150091" y="5818909"/>
            <a:ext cx="90516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volcano plot show the </a:t>
            </a:r>
            <a:r>
              <a:rPr lang="en-US" err="1">
                <a:ea typeface="+mn-lt"/>
                <a:cs typeface="+mn-lt"/>
              </a:rPr>
              <a:t>unsignificantly</a:t>
            </a:r>
            <a:r>
              <a:rPr lang="en-US">
                <a:ea typeface="+mn-lt"/>
                <a:cs typeface="+mn-lt"/>
              </a:rPr>
              <a:t> differentially methylated </a:t>
            </a:r>
            <a:r>
              <a:rPr lang="en-US" err="1">
                <a:ea typeface="+mn-lt"/>
                <a:cs typeface="+mn-lt"/>
              </a:rPr>
              <a:t>CpGs</a:t>
            </a:r>
            <a:r>
              <a:rPr lang="en-US">
                <a:ea typeface="+mn-lt"/>
                <a:cs typeface="+mn-lt"/>
              </a:rPr>
              <a:t> in black color , the upregulated differentially methylated </a:t>
            </a:r>
            <a:r>
              <a:rPr lang="en-US" err="1">
                <a:ea typeface="+mn-lt"/>
                <a:cs typeface="+mn-lt"/>
              </a:rPr>
              <a:t>CpGs</a:t>
            </a:r>
            <a:r>
              <a:rPr lang="en-US">
                <a:ea typeface="+mn-lt"/>
                <a:cs typeface="+mn-lt"/>
              </a:rPr>
              <a:t> in blue color and downregulated differentially methylated </a:t>
            </a:r>
            <a:r>
              <a:rPr lang="en-US" err="1">
                <a:ea typeface="+mn-lt"/>
                <a:cs typeface="+mn-lt"/>
              </a:rPr>
              <a:t>CpGs</a:t>
            </a:r>
            <a:r>
              <a:rPr lang="en-US">
                <a:ea typeface="+mn-lt"/>
                <a:cs typeface="+mn-lt"/>
              </a:rPr>
              <a:t> in red color.</a:t>
            </a:r>
            <a:endParaRPr lang="en-US"/>
          </a:p>
        </p:txBody>
      </p:sp>
    </p:spTree>
    <p:extLst>
      <p:ext uri="{BB962C8B-B14F-4D97-AF65-F5344CB8AC3E}">
        <p14:creationId xmlns:p14="http://schemas.microsoft.com/office/powerpoint/2010/main" val="3422940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7B44-C6EB-F9EA-1C5F-9462AE123E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5E778-976B-8FD6-F95F-85F0F6CC3014}"/>
              </a:ext>
            </a:extLst>
          </p:cNvPr>
          <p:cNvSpPr>
            <a:spLocks noGrp="1"/>
          </p:cNvSpPr>
          <p:nvPr>
            <p:ph type="title"/>
          </p:nvPr>
        </p:nvSpPr>
        <p:spPr>
          <a:xfrm>
            <a:off x="86014" y="168854"/>
            <a:ext cx="8429336" cy="1117745"/>
          </a:xfrm>
        </p:spPr>
        <p:txBody>
          <a:bodyPr>
            <a:normAutofit fontScale="90000"/>
          </a:bodyPr>
          <a:lstStyle/>
          <a:p>
            <a:r>
              <a:rPr lang="en-US" sz="5400" b="1">
                <a:solidFill>
                  <a:schemeClr val="accent1"/>
                </a:solidFill>
                <a:ea typeface="Calibri Light"/>
                <a:cs typeface="Calibri Light"/>
              </a:rPr>
              <a:t>Downstream Analysis</a:t>
            </a:r>
            <a:br>
              <a:rPr lang="en-US" sz="5400" b="1">
                <a:solidFill>
                  <a:schemeClr val="accent1"/>
                </a:solidFill>
                <a:ea typeface="Calibri Light"/>
                <a:cs typeface="Calibri Light"/>
              </a:rPr>
            </a:br>
            <a:endParaRPr lang="en-US" sz="5400" b="1">
              <a:solidFill>
                <a:schemeClr val="accent1"/>
              </a:solidFill>
              <a:ea typeface="Calibri Light"/>
              <a:cs typeface="Calibri Light"/>
            </a:endParaRPr>
          </a:p>
        </p:txBody>
      </p:sp>
      <p:pic>
        <p:nvPicPr>
          <p:cNvPr id="5" name="Content Placeholder 4" descr="A screenshot of a computer screen&#10;&#10;Description automatically generated">
            <a:extLst>
              <a:ext uri="{FF2B5EF4-FFF2-40B4-BE49-F238E27FC236}">
                <a16:creationId xmlns:a16="http://schemas.microsoft.com/office/drawing/2014/main" id="{A5479982-E1F1-18F3-9976-8FBEA2BE8A46}"/>
              </a:ext>
            </a:extLst>
          </p:cNvPr>
          <p:cNvPicPr>
            <a:picLocks noGrp="1" noChangeAspect="1"/>
          </p:cNvPicPr>
          <p:nvPr>
            <p:ph idx="1"/>
          </p:nvPr>
        </p:nvPicPr>
        <p:blipFill>
          <a:blip r:embed="rId2"/>
          <a:stretch>
            <a:fillRect/>
          </a:stretch>
        </p:blipFill>
        <p:spPr>
          <a:xfrm>
            <a:off x="265547" y="1388509"/>
            <a:ext cx="8878453" cy="4440481"/>
          </a:xfrm>
        </p:spPr>
      </p:pic>
      <p:cxnSp>
        <p:nvCxnSpPr>
          <p:cNvPr id="4" name="Straight Arrow Connector 3">
            <a:extLst>
              <a:ext uri="{FF2B5EF4-FFF2-40B4-BE49-F238E27FC236}">
                <a16:creationId xmlns:a16="http://schemas.microsoft.com/office/drawing/2014/main" id="{1166EB6F-A3CA-5011-11D9-D7ADA2341B1A}"/>
              </a:ext>
            </a:extLst>
          </p:cNvPr>
          <p:cNvCxnSpPr/>
          <p:nvPr/>
        </p:nvCxnSpPr>
        <p:spPr>
          <a:xfrm flipV="1">
            <a:off x="270165" y="838200"/>
            <a:ext cx="8026398" cy="20782"/>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E539E03E-82B8-0FA5-5EDF-C9A1C8C0D145}"/>
              </a:ext>
            </a:extLst>
          </p:cNvPr>
          <p:cNvSpPr txBox="1"/>
          <p:nvPr/>
        </p:nvSpPr>
        <p:spPr>
          <a:xfrm>
            <a:off x="265545" y="981364"/>
            <a:ext cx="260927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ea typeface="Calibri"/>
                <a:cs typeface="Calibri"/>
              </a:rPr>
              <a:t>Heatmap</a:t>
            </a:r>
          </a:p>
        </p:txBody>
      </p:sp>
      <p:sp>
        <p:nvSpPr>
          <p:cNvPr id="7" name="TextBox 6">
            <a:extLst>
              <a:ext uri="{FF2B5EF4-FFF2-40B4-BE49-F238E27FC236}">
                <a16:creationId xmlns:a16="http://schemas.microsoft.com/office/drawing/2014/main" id="{9046AD52-159F-12D2-757F-479D254CC4AD}"/>
              </a:ext>
            </a:extLst>
          </p:cNvPr>
          <p:cNvSpPr txBox="1"/>
          <p:nvPr/>
        </p:nvSpPr>
        <p:spPr>
          <a:xfrm>
            <a:off x="265546" y="5795818"/>
            <a:ext cx="8312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Heatmap show the difference in methylation of the most significant </a:t>
            </a:r>
            <a:r>
              <a:rPr lang="en-US" err="1">
                <a:ea typeface="+mn-lt"/>
                <a:cs typeface="+mn-lt"/>
              </a:rPr>
              <a:t>CpGs</a:t>
            </a:r>
            <a:r>
              <a:rPr lang="en-US">
                <a:ea typeface="+mn-lt"/>
                <a:cs typeface="+mn-lt"/>
              </a:rPr>
              <a:t> across the different samples (</a:t>
            </a:r>
            <a:r>
              <a:rPr lang="en-US" err="1">
                <a:ea typeface="+mn-lt"/>
                <a:cs typeface="+mn-lt"/>
              </a:rPr>
              <a:t>deseased</a:t>
            </a:r>
            <a:r>
              <a:rPr lang="en-US">
                <a:ea typeface="+mn-lt"/>
                <a:cs typeface="+mn-lt"/>
              </a:rPr>
              <a:t> and living)</a:t>
            </a:r>
            <a:endParaRPr lang="en-US"/>
          </a:p>
        </p:txBody>
      </p:sp>
    </p:spTree>
    <p:extLst>
      <p:ext uri="{BB962C8B-B14F-4D97-AF65-F5344CB8AC3E}">
        <p14:creationId xmlns:p14="http://schemas.microsoft.com/office/powerpoint/2010/main" val="4094463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024B0-BAAA-5AEC-94B8-F878063DB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4B97DC-F9D1-C98C-2300-FF44650A2710}"/>
              </a:ext>
            </a:extLst>
          </p:cNvPr>
          <p:cNvSpPr>
            <a:spLocks noGrp="1"/>
          </p:cNvSpPr>
          <p:nvPr>
            <p:ph type="title"/>
          </p:nvPr>
        </p:nvSpPr>
        <p:spPr>
          <a:xfrm>
            <a:off x="86014" y="168854"/>
            <a:ext cx="8429336" cy="1117745"/>
          </a:xfrm>
        </p:spPr>
        <p:txBody>
          <a:bodyPr>
            <a:normAutofit fontScale="90000"/>
          </a:bodyPr>
          <a:lstStyle/>
          <a:p>
            <a:r>
              <a:rPr lang="en-US" sz="5400" b="1">
                <a:solidFill>
                  <a:schemeClr val="accent1"/>
                </a:solidFill>
                <a:ea typeface="Calibri Light"/>
                <a:cs typeface="Calibri Light"/>
              </a:rPr>
              <a:t>Downstream Analysis</a:t>
            </a:r>
            <a:br>
              <a:rPr lang="en-US" sz="5400" b="1">
                <a:solidFill>
                  <a:schemeClr val="accent1"/>
                </a:solidFill>
                <a:ea typeface="Calibri Light"/>
                <a:cs typeface="Calibri Light"/>
              </a:rPr>
            </a:br>
            <a:endParaRPr lang="en-US" sz="5400" b="1">
              <a:solidFill>
                <a:schemeClr val="accent1"/>
              </a:solidFill>
              <a:ea typeface="Calibri Light"/>
              <a:cs typeface="Calibri Light"/>
            </a:endParaRPr>
          </a:p>
        </p:txBody>
      </p:sp>
      <p:pic>
        <p:nvPicPr>
          <p:cNvPr id="5" name="Content Placeholder 4">
            <a:extLst>
              <a:ext uri="{FF2B5EF4-FFF2-40B4-BE49-F238E27FC236}">
                <a16:creationId xmlns:a16="http://schemas.microsoft.com/office/drawing/2014/main" id="{502D1796-F8B8-2B63-B785-008EBAC68CD1}"/>
              </a:ext>
            </a:extLst>
          </p:cNvPr>
          <p:cNvPicPr>
            <a:picLocks noGrp="1" noChangeAspect="1"/>
          </p:cNvPicPr>
          <p:nvPr>
            <p:ph idx="1"/>
          </p:nvPr>
        </p:nvPicPr>
        <p:blipFill>
          <a:blip r:embed="rId2"/>
          <a:stretch>
            <a:fillRect/>
          </a:stretch>
        </p:blipFill>
        <p:spPr>
          <a:xfrm>
            <a:off x="80819" y="1275645"/>
            <a:ext cx="8993908" cy="5462845"/>
          </a:xfrm>
        </p:spPr>
      </p:pic>
      <p:cxnSp>
        <p:nvCxnSpPr>
          <p:cNvPr id="4" name="Straight Arrow Connector 3">
            <a:extLst>
              <a:ext uri="{FF2B5EF4-FFF2-40B4-BE49-F238E27FC236}">
                <a16:creationId xmlns:a16="http://schemas.microsoft.com/office/drawing/2014/main" id="{C16D026E-C114-8911-FB1F-D214F133D269}"/>
              </a:ext>
            </a:extLst>
          </p:cNvPr>
          <p:cNvCxnSpPr/>
          <p:nvPr/>
        </p:nvCxnSpPr>
        <p:spPr>
          <a:xfrm flipV="1">
            <a:off x="270165" y="838200"/>
            <a:ext cx="8026398" cy="20782"/>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226F3F8-4091-1972-6533-78486BDC6719}"/>
              </a:ext>
            </a:extLst>
          </p:cNvPr>
          <p:cNvSpPr txBox="1"/>
          <p:nvPr/>
        </p:nvSpPr>
        <p:spPr>
          <a:xfrm>
            <a:off x="34636" y="842817"/>
            <a:ext cx="1743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DMRs file</a:t>
            </a:r>
            <a:endParaRPr lang="en-US" b="1"/>
          </a:p>
        </p:txBody>
      </p:sp>
    </p:spTree>
    <p:extLst>
      <p:ext uri="{BB962C8B-B14F-4D97-AF65-F5344CB8AC3E}">
        <p14:creationId xmlns:p14="http://schemas.microsoft.com/office/powerpoint/2010/main" val="1267959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EEA6-0E4E-DB3F-3022-2DAE6FD90F7D}"/>
              </a:ext>
            </a:extLst>
          </p:cNvPr>
          <p:cNvSpPr>
            <a:spLocks noGrp="1"/>
          </p:cNvSpPr>
          <p:nvPr>
            <p:ph type="title"/>
          </p:nvPr>
        </p:nvSpPr>
        <p:spPr>
          <a:xfrm>
            <a:off x="178378" y="365126"/>
            <a:ext cx="8336972" cy="1071563"/>
          </a:xfrm>
        </p:spPr>
        <p:txBody>
          <a:bodyPr>
            <a:normAutofit fontScale="90000"/>
          </a:bodyPr>
          <a:lstStyle/>
          <a:p>
            <a:r>
              <a:rPr lang="en-US" sz="5400" b="1">
                <a:solidFill>
                  <a:schemeClr val="accent1"/>
                </a:solidFill>
                <a:ea typeface="+mj-lt"/>
                <a:cs typeface="+mj-lt"/>
              </a:rPr>
              <a:t>Enrichment analysis</a:t>
            </a:r>
            <a:br>
              <a:rPr lang="en-US" sz="5400" b="1">
                <a:solidFill>
                  <a:schemeClr val="accent1"/>
                </a:solidFill>
                <a:ea typeface="+mj-lt"/>
                <a:cs typeface="+mj-lt"/>
              </a:rPr>
            </a:br>
            <a:endParaRPr lang="en-US" sz="5400" b="1">
              <a:solidFill>
                <a:schemeClr val="accent1"/>
              </a:solidFill>
              <a:ea typeface="Calibri Light"/>
              <a:cs typeface="Calibri Light"/>
            </a:endParaRPr>
          </a:p>
        </p:txBody>
      </p:sp>
      <p:sp>
        <p:nvSpPr>
          <p:cNvPr id="3" name="Content Placeholder 2">
            <a:extLst>
              <a:ext uri="{FF2B5EF4-FFF2-40B4-BE49-F238E27FC236}">
                <a16:creationId xmlns:a16="http://schemas.microsoft.com/office/drawing/2014/main" id="{4E6CBBD5-22AE-31D3-8917-8E2E0343D6CA}"/>
              </a:ext>
            </a:extLst>
          </p:cNvPr>
          <p:cNvSpPr>
            <a:spLocks noGrp="1"/>
          </p:cNvSpPr>
          <p:nvPr>
            <p:ph idx="1"/>
          </p:nvPr>
        </p:nvSpPr>
        <p:spPr>
          <a:xfrm>
            <a:off x="97560" y="1825625"/>
            <a:ext cx="8417790" cy="4766974"/>
          </a:xfrm>
        </p:spPr>
        <p:txBody>
          <a:bodyPr vert="horz" lIns="91440" tIns="45720" rIns="91440" bIns="45720" rtlCol="0" anchor="t">
            <a:normAutofit fontScale="92500"/>
          </a:bodyPr>
          <a:lstStyle/>
          <a:p>
            <a:pPr marL="0" indent="0">
              <a:buNone/>
            </a:pPr>
            <a:r>
              <a:rPr lang="en-US">
                <a:ea typeface="+mn-lt"/>
                <a:cs typeface="+mn-lt"/>
              </a:rPr>
              <a:t>Kegg pathways </a:t>
            </a:r>
            <a:r>
              <a:rPr lang="en-US" err="1">
                <a:ea typeface="+mn-lt"/>
                <a:cs typeface="+mn-lt"/>
              </a:rPr>
              <a:t>invloved</a:t>
            </a:r>
            <a:r>
              <a:rPr lang="en-US">
                <a:ea typeface="+mn-lt"/>
                <a:cs typeface="+mn-lt"/>
              </a:rPr>
              <a:t> with </a:t>
            </a:r>
            <a:r>
              <a:rPr lang="en-US" err="1">
                <a:ea typeface="+mn-lt"/>
                <a:cs typeface="+mn-lt"/>
              </a:rPr>
              <a:t>CpGs</a:t>
            </a:r>
            <a:r>
              <a:rPr lang="en-US">
                <a:ea typeface="+mn-lt"/>
                <a:cs typeface="+mn-lt"/>
              </a:rPr>
              <a:t>: </a:t>
            </a:r>
          </a:p>
          <a:p>
            <a:pPr marL="0" indent="0">
              <a:buNone/>
            </a:pPr>
            <a:r>
              <a:rPr lang="en-US">
                <a:ea typeface="+mn-lt"/>
                <a:cs typeface="+mn-lt"/>
              </a:rPr>
              <a:t>1/ conducting a gene set analysis on DNA methylation data using the GO collection and then displaying the top 10 results. The analysis could provide insights into how specific gene sets or pathways are associated with the observed DNA methylation patterns in the given CpG sites. </a:t>
            </a:r>
          </a:p>
          <a:p>
            <a:pPr marL="0" indent="0">
              <a:buNone/>
            </a:pPr>
            <a:r>
              <a:rPr lang="en-US">
                <a:ea typeface="+mn-lt"/>
                <a:cs typeface="+mn-lt"/>
              </a:rPr>
              <a:t>2/ conducting a gene set analysis specifically on differentially methylated regions (DMRs) using the GO collection and Illumina 450K </a:t>
            </a:r>
            <a:r>
              <a:rPr lang="en-US" err="1">
                <a:ea typeface="+mn-lt"/>
                <a:cs typeface="+mn-lt"/>
              </a:rPr>
              <a:t>BeadChip</a:t>
            </a:r>
            <a:r>
              <a:rPr lang="en-US">
                <a:ea typeface="+mn-lt"/>
                <a:cs typeface="+mn-lt"/>
              </a:rPr>
              <a:t> data. The top 20 results of this analysis are then displayed, providing insights into how specific gene sets or pathways are associated with the observed DNA methylation patterns in the significant DMRs.</a:t>
            </a:r>
            <a:endParaRPr lang="en-US">
              <a:ea typeface="Calibri"/>
              <a:cs typeface="Calibri"/>
            </a:endParaRPr>
          </a:p>
        </p:txBody>
      </p:sp>
      <p:cxnSp>
        <p:nvCxnSpPr>
          <p:cNvPr id="4" name="Straight Arrow Connector 3">
            <a:extLst>
              <a:ext uri="{FF2B5EF4-FFF2-40B4-BE49-F238E27FC236}">
                <a16:creationId xmlns:a16="http://schemas.microsoft.com/office/drawing/2014/main" id="{48796975-3FC6-7640-AD4A-E12319BE8C73}"/>
              </a:ext>
            </a:extLst>
          </p:cNvPr>
          <p:cNvCxnSpPr/>
          <p:nvPr/>
        </p:nvCxnSpPr>
        <p:spPr>
          <a:xfrm flipV="1">
            <a:off x="293255" y="1173021"/>
            <a:ext cx="7772398" cy="9234"/>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93890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8722-D5DF-C9A9-9617-9975477EE061}"/>
              </a:ext>
            </a:extLst>
          </p:cNvPr>
          <p:cNvSpPr>
            <a:spLocks noGrp="1"/>
          </p:cNvSpPr>
          <p:nvPr>
            <p:ph type="title"/>
          </p:nvPr>
        </p:nvSpPr>
        <p:spPr>
          <a:xfrm rot="-10800000" flipV="1">
            <a:off x="132196" y="328326"/>
            <a:ext cx="8383154" cy="914254"/>
          </a:xfrm>
        </p:spPr>
        <p:txBody>
          <a:bodyPr>
            <a:normAutofit fontScale="90000"/>
          </a:bodyPr>
          <a:lstStyle/>
          <a:p>
            <a:r>
              <a:rPr lang="en-US" sz="4900" b="1">
                <a:solidFill>
                  <a:schemeClr val="accent1"/>
                </a:solidFill>
                <a:ea typeface="Calibri Light"/>
                <a:cs typeface="Calibri Light"/>
              </a:rPr>
              <a:t>Enrichment analysis</a:t>
            </a:r>
            <a:br>
              <a:rPr lang="en-US" sz="4900" b="1">
                <a:solidFill>
                  <a:schemeClr val="accent1"/>
                </a:solidFill>
                <a:ea typeface="Calibri Light"/>
                <a:cs typeface="Calibri Light"/>
              </a:rPr>
            </a:br>
            <a:endParaRPr lang="en-US" sz="4900">
              <a:solidFill>
                <a:srgbClr val="4472C4"/>
              </a:solidFill>
              <a:ea typeface="Calibri Light"/>
              <a:cs typeface="Calibri Light"/>
            </a:endParaRPr>
          </a:p>
        </p:txBody>
      </p:sp>
      <p:cxnSp>
        <p:nvCxnSpPr>
          <p:cNvPr id="4" name="Straight Arrow Connector 3">
            <a:extLst>
              <a:ext uri="{FF2B5EF4-FFF2-40B4-BE49-F238E27FC236}">
                <a16:creationId xmlns:a16="http://schemas.microsoft.com/office/drawing/2014/main" id="{B087F059-DBDD-FF8D-78BA-AD74DB3C7051}"/>
              </a:ext>
            </a:extLst>
          </p:cNvPr>
          <p:cNvCxnSpPr/>
          <p:nvPr/>
        </p:nvCxnSpPr>
        <p:spPr>
          <a:xfrm flipV="1">
            <a:off x="223983" y="1046020"/>
            <a:ext cx="7368307" cy="2078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8" name="Content Placeholder 7" descr="A close-up of a list of dna&#10;&#10;Description automatically generated">
            <a:extLst>
              <a:ext uri="{FF2B5EF4-FFF2-40B4-BE49-F238E27FC236}">
                <a16:creationId xmlns:a16="http://schemas.microsoft.com/office/drawing/2014/main" id="{BDB2EADB-1ADE-5298-4D2C-DA9A4DF757D3}"/>
              </a:ext>
            </a:extLst>
          </p:cNvPr>
          <p:cNvPicPr>
            <a:picLocks noGrp="1" noChangeAspect="1"/>
          </p:cNvPicPr>
          <p:nvPr>
            <p:ph idx="1"/>
          </p:nvPr>
        </p:nvPicPr>
        <p:blipFill>
          <a:blip r:embed="rId2"/>
          <a:stretch>
            <a:fillRect/>
          </a:stretch>
        </p:blipFill>
        <p:spPr>
          <a:xfrm>
            <a:off x="219365" y="1317324"/>
            <a:ext cx="8139544" cy="3774666"/>
          </a:xfrm>
        </p:spPr>
      </p:pic>
      <p:sp>
        <p:nvSpPr>
          <p:cNvPr id="9" name="TextBox 8">
            <a:extLst>
              <a:ext uri="{FF2B5EF4-FFF2-40B4-BE49-F238E27FC236}">
                <a16:creationId xmlns:a16="http://schemas.microsoft.com/office/drawing/2014/main" id="{631E2627-2D87-FAC1-70C8-8BDEBD63FDBA}"/>
              </a:ext>
            </a:extLst>
          </p:cNvPr>
          <p:cNvSpPr txBox="1"/>
          <p:nvPr/>
        </p:nvSpPr>
        <p:spPr>
          <a:xfrm>
            <a:off x="219364" y="5345545"/>
            <a:ext cx="82665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The top 10 results of gene pathways associated with the observed DNA methylation patterns in the given CpG sites.</a:t>
            </a:r>
            <a:endParaRPr lang="en-US" sz="1600">
              <a:ea typeface="Calibri"/>
              <a:cs typeface="Calibri"/>
            </a:endParaRPr>
          </a:p>
        </p:txBody>
      </p:sp>
    </p:spTree>
    <p:extLst>
      <p:ext uri="{BB962C8B-B14F-4D97-AF65-F5344CB8AC3E}">
        <p14:creationId xmlns:p14="http://schemas.microsoft.com/office/powerpoint/2010/main" val="951553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12B6C-29C9-E854-1500-FD6CA494E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7709-3FDE-C230-C708-CB69955530AF}"/>
              </a:ext>
            </a:extLst>
          </p:cNvPr>
          <p:cNvSpPr>
            <a:spLocks noGrp="1"/>
          </p:cNvSpPr>
          <p:nvPr>
            <p:ph type="title"/>
          </p:nvPr>
        </p:nvSpPr>
        <p:spPr>
          <a:xfrm rot="-10800000" flipV="1">
            <a:off x="132196" y="328326"/>
            <a:ext cx="8383154" cy="914254"/>
          </a:xfrm>
        </p:spPr>
        <p:txBody>
          <a:bodyPr>
            <a:normAutofit fontScale="90000"/>
          </a:bodyPr>
          <a:lstStyle/>
          <a:p>
            <a:r>
              <a:rPr lang="en-US" sz="4900" b="1">
                <a:solidFill>
                  <a:schemeClr val="accent1"/>
                </a:solidFill>
                <a:ea typeface="Calibri Light"/>
                <a:cs typeface="Calibri Light"/>
              </a:rPr>
              <a:t>Enrichment analysis</a:t>
            </a:r>
            <a:br>
              <a:rPr lang="en-US" sz="4900" b="1">
                <a:solidFill>
                  <a:schemeClr val="accent1"/>
                </a:solidFill>
                <a:ea typeface="Calibri Light"/>
                <a:cs typeface="Calibri Light"/>
              </a:rPr>
            </a:br>
            <a:endParaRPr lang="en-US" sz="4900">
              <a:solidFill>
                <a:srgbClr val="4472C4"/>
              </a:solidFill>
              <a:ea typeface="Calibri Light"/>
              <a:cs typeface="Calibri Light"/>
            </a:endParaRPr>
          </a:p>
        </p:txBody>
      </p:sp>
      <p:pic>
        <p:nvPicPr>
          <p:cNvPr id="5" name="Content Placeholder 4" descr="A screenshot of a computer&#10;&#10;Description automatically generated">
            <a:extLst>
              <a:ext uri="{FF2B5EF4-FFF2-40B4-BE49-F238E27FC236}">
                <a16:creationId xmlns:a16="http://schemas.microsoft.com/office/drawing/2014/main" id="{745301B2-B407-EDF7-29BF-96E45CAA4D68}"/>
              </a:ext>
            </a:extLst>
          </p:cNvPr>
          <p:cNvPicPr>
            <a:picLocks noGrp="1" noChangeAspect="1"/>
          </p:cNvPicPr>
          <p:nvPr>
            <p:ph idx="1"/>
          </p:nvPr>
        </p:nvPicPr>
        <p:blipFill>
          <a:blip r:embed="rId2"/>
          <a:stretch>
            <a:fillRect/>
          </a:stretch>
        </p:blipFill>
        <p:spPr>
          <a:xfrm>
            <a:off x="219364" y="1116655"/>
            <a:ext cx="8670636" cy="4510823"/>
          </a:xfrm>
        </p:spPr>
      </p:pic>
      <p:cxnSp>
        <p:nvCxnSpPr>
          <p:cNvPr id="4" name="Straight Arrow Connector 3">
            <a:extLst>
              <a:ext uri="{FF2B5EF4-FFF2-40B4-BE49-F238E27FC236}">
                <a16:creationId xmlns:a16="http://schemas.microsoft.com/office/drawing/2014/main" id="{477372A3-0D77-0A46-CC04-BDCC2B4B1CB7}"/>
              </a:ext>
            </a:extLst>
          </p:cNvPr>
          <p:cNvCxnSpPr/>
          <p:nvPr/>
        </p:nvCxnSpPr>
        <p:spPr>
          <a:xfrm flipV="1">
            <a:off x="223983" y="1046020"/>
            <a:ext cx="7368307" cy="2078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8AC04C-A8E2-E845-69E8-7E2217FABA49}"/>
              </a:ext>
            </a:extLst>
          </p:cNvPr>
          <p:cNvSpPr txBox="1"/>
          <p:nvPr/>
        </p:nvSpPr>
        <p:spPr>
          <a:xfrm>
            <a:off x="265545" y="5807363"/>
            <a:ext cx="85898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top 20 results of gene pathways are associated with the observed DNA methylation patterns in the significant DMRs.</a:t>
            </a:r>
            <a:endParaRPr lang="en-US"/>
          </a:p>
          <a:p>
            <a:pPr algn="l"/>
            <a:endParaRPr lang="en-US">
              <a:ea typeface="Calibri"/>
              <a:cs typeface="Calibri"/>
            </a:endParaRPr>
          </a:p>
        </p:txBody>
      </p:sp>
    </p:spTree>
    <p:extLst>
      <p:ext uri="{BB962C8B-B14F-4D97-AF65-F5344CB8AC3E}">
        <p14:creationId xmlns:p14="http://schemas.microsoft.com/office/powerpoint/2010/main" val="2256358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35"/>
          <p:cNvSpPr txBox="1">
            <a:spLocks noGrp="1"/>
          </p:cNvSpPr>
          <p:nvPr>
            <p:ph type="title"/>
          </p:nvPr>
        </p:nvSpPr>
        <p:spPr>
          <a:xfrm>
            <a:off x="2559313" y="3305475"/>
            <a:ext cx="40323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548" name="Google Shape;1548;p35"/>
          <p:cNvSpPr txBox="1">
            <a:spLocks noGrp="1"/>
          </p:cNvSpPr>
          <p:nvPr>
            <p:ph type="title" idx="2"/>
          </p:nvPr>
        </p:nvSpPr>
        <p:spPr>
          <a:xfrm>
            <a:off x="3834363" y="228091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extLst>
      <p:ext uri="{BB962C8B-B14F-4D97-AF65-F5344CB8AC3E}">
        <p14:creationId xmlns:p14="http://schemas.microsoft.com/office/powerpoint/2010/main" val="3833754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6">
          <a:extLst>
            <a:ext uri="{FF2B5EF4-FFF2-40B4-BE49-F238E27FC236}">
              <a16:creationId xmlns:a16="http://schemas.microsoft.com/office/drawing/2014/main" id="{9F79A706-EBF1-B221-1A28-401B5D202C15}"/>
            </a:ext>
          </a:extLst>
        </p:cNvPr>
        <p:cNvGrpSpPr/>
        <p:nvPr/>
      </p:nvGrpSpPr>
      <p:grpSpPr>
        <a:xfrm>
          <a:off x="0" y="0"/>
          <a:ext cx="0" cy="0"/>
          <a:chOff x="0" y="0"/>
          <a:chExt cx="0" cy="0"/>
        </a:xfrm>
      </p:grpSpPr>
      <p:sp>
        <p:nvSpPr>
          <p:cNvPr id="1547" name="Google Shape;1547;p35">
            <a:extLst>
              <a:ext uri="{FF2B5EF4-FFF2-40B4-BE49-F238E27FC236}">
                <a16:creationId xmlns:a16="http://schemas.microsoft.com/office/drawing/2014/main" id="{BE00A68F-DE16-16BA-4641-BDD664039C6B}"/>
              </a:ext>
            </a:extLst>
          </p:cNvPr>
          <p:cNvSpPr txBox="1">
            <a:spLocks noGrp="1"/>
          </p:cNvSpPr>
          <p:nvPr>
            <p:ph type="title"/>
          </p:nvPr>
        </p:nvSpPr>
        <p:spPr>
          <a:xfrm>
            <a:off x="1565864" y="3433662"/>
            <a:ext cx="6019197" cy="837300"/>
          </a:xfrm>
          <a:prstGeom prst="rect">
            <a:avLst/>
          </a:prstGeom>
        </p:spPr>
        <p:txBody>
          <a:bodyPr spcFirstLastPara="1" wrap="square" lIns="91425" tIns="91425" rIns="91425" bIns="91425" anchor="b" anchorCtr="0">
            <a:noAutofit/>
          </a:bodyPr>
          <a:lstStyle/>
          <a:p>
            <a:r>
              <a:rPr lang="en"/>
              <a:t>Integration Analysis</a:t>
            </a:r>
          </a:p>
        </p:txBody>
      </p:sp>
      <p:sp>
        <p:nvSpPr>
          <p:cNvPr id="1548" name="Google Shape;1548;p35">
            <a:extLst>
              <a:ext uri="{FF2B5EF4-FFF2-40B4-BE49-F238E27FC236}">
                <a16:creationId xmlns:a16="http://schemas.microsoft.com/office/drawing/2014/main" id="{554B7642-8391-F3E5-7124-965B00AFBA7B}"/>
              </a:ext>
            </a:extLst>
          </p:cNvPr>
          <p:cNvSpPr txBox="1">
            <a:spLocks noGrp="1"/>
          </p:cNvSpPr>
          <p:nvPr>
            <p:ph type="title" idx="2"/>
          </p:nvPr>
        </p:nvSpPr>
        <p:spPr>
          <a:xfrm>
            <a:off x="3834363" y="228091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extLst>
      <p:ext uri="{BB962C8B-B14F-4D97-AF65-F5344CB8AC3E}">
        <p14:creationId xmlns:p14="http://schemas.microsoft.com/office/powerpoint/2010/main" val="726748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1986-01A0-BD86-5C9F-09966E022244}"/>
              </a:ext>
            </a:extLst>
          </p:cNvPr>
          <p:cNvSpPr>
            <a:spLocks noGrp="1"/>
          </p:cNvSpPr>
          <p:nvPr>
            <p:ph type="title"/>
          </p:nvPr>
        </p:nvSpPr>
        <p:spPr>
          <a:xfrm>
            <a:off x="628650" y="188308"/>
            <a:ext cx="7886700" cy="1325563"/>
          </a:xfrm>
        </p:spPr>
        <p:txBody>
          <a:bodyPr>
            <a:normAutofit/>
          </a:bodyPr>
          <a:lstStyle/>
          <a:p>
            <a:r>
              <a:rPr lang="en-US" sz="4500" b="1">
                <a:solidFill>
                  <a:srgbClr val="0070C0"/>
                </a:solidFill>
                <a:ea typeface="Calibri Light"/>
                <a:cs typeface="Calibri Light"/>
              </a:rPr>
              <a:t>Integration Analysis Preprocessing</a:t>
            </a:r>
            <a:endParaRPr lang="en-US" sz="4500" b="1">
              <a:solidFill>
                <a:srgbClr val="0070C0"/>
              </a:solidFill>
            </a:endParaRPr>
          </a:p>
        </p:txBody>
      </p:sp>
      <p:sp>
        <p:nvSpPr>
          <p:cNvPr id="3" name="Content Placeholder 2">
            <a:extLst>
              <a:ext uri="{FF2B5EF4-FFF2-40B4-BE49-F238E27FC236}">
                <a16:creationId xmlns:a16="http://schemas.microsoft.com/office/drawing/2014/main" id="{DF409236-C67E-8E76-84DF-C59A0738D141}"/>
              </a:ext>
            </a:extLst>
          </p:cNvPr>
          <p:cNvSpPr>
            <a:spLocks noGrp="1"/>
          </p:cNvSpPr>
          <p:nvPr>
            <p:ph idx="1"/>
          </p:nvPr>
        </p:nvSpPr>
        <p:spPr/>
        <p:txBody>
          <a:bodyPr vert="horz" lIns="68580" tIns="34290" rIns="68580" bIns="34290" rtlCol="0" anchor="t">
            <a:normAutofit/>
          </a:bodyPr>
          <a:lstStyle/>
          <a:p>
            <a:pPr marL="0" indent="0">
              <a:buNone/>
            </a:pPr>
            <a:r>
              <a:rPr lang="en-US">
                <a:ea typeface="Calibri"/>
                <a:cs typeface="Calibri"/>
              </a:rPr>
              <a:t>At this point we have:</a:t>
            </a:r>
          </a:p>
          <a:p>
            <a:r>
              <a:rPr lang="en-US">
                <a:ea typeface="Calibri"/>
                <a:cs typeface="Calibri"/>
              </a:rPr>
              <a:t>Normalized </a:t>
            </a:r>
            <a:r>
              <a:rPr lang="en-US">
                <a:solidFill>
                  <a:srgbClr val="FF0000"/>
                </a:solidFill>
                <a:ea typeface="Calibri"/>
                <a:cs typeface="Calibri"/>
              </a:rPr>
              <a:t>Expression</a:t>
            </a:r>
            <a:r>
              <a:rPr lang="en-US">
                <a:ea typeface="Calibri"/>
                <a:cs typeface="Calibri"/>
              </a:rPr>
              <a:t> Count table with 20531 genes across 473 samples</a:t>
            </a:r>
          </a:p>
          <a:p>
            <a:pPr marL="0" indent="0">
              <a:buNone/>
            </a:pPr>
            <a:endParaRPr lang="en-US">
              <a:latin typeface="Calibri" panose="020F0502020204030204"/>
              <a:ea typeface="Calibri"/>
              <a:cs typeface="Calibri"/>
            </a:endParaRPr>
          </a:p>
          <a:p>
            <a:r>
              <a:rPr lang="en-US">
                <a:latin typeface="Arial"/>
                <a:ea typeface="Calibri"/>
                <a:cs typeface="Arial"/>
              </a:rPr>
              <a:t>Normalized </a:t>
            </a:r>
            <a:r>
              <a:rPr lang="en-US">
                <a:solidFill>
                  <a:srgbClr val="FF0000"/>
                </a:solidFill>
                <a:latin typeface="Arial"/>
                <a:ea typeface="Calibri"/>
                <a:cs typeface="Arial"/>
              </a:rPr>
              <a:t>miRNA</a:t>
            </a:r>
            <a:r>
              <a:rPr lang="en-US">
                <a:latin typeface="Arial"/>
                <a:ea typeface="Calibri"/>
                <a:cs typeface="Arial"/>
              </a:rPr>
              <a:t> Count table with 1046 miRNAs across 452 samples</a:t>
            </a:r>
          </a:p>
          <a:p>
            <a:pPr marL="0" indent="0">
              <a:buNone/>
            </a:pPr>
            <a:endParaRPr lang="en-US">
              <a:latin typeface="Arial"/>
              <a:ea typeface="Calibri"/>
              <a:cs typeface="Arial"/>
            </a:endParaRPr>
          </a:p>
          <a:p>
            <a:r>
              <a:rPr lang="en-US">
                <a:latin typeface="Arial"/>
                <a:ea typeface="Calibri"/>
                <a:cs typeface="Arial"/>
              </a:rPr>
              <a:t>Normalized </a:t>
            </a:r>
            <a:r>
              <a:rPr lang="en-US">
                <a:solidFill>
                  <a:srgbClr val="FF0000"/>
                </a:solidFill>
                <a:latin typeface="Arial"/>
                <a:ea typeface="Calibri"/>
                <a:cs typeface="Arial"/>
              </a:rPr>
              <a:t>Methylation</a:t>
            </a:r>
            <a:r>
              <a:rPr lang="en-US">
                <a:latin typeface="Arial"/>
                <a:ea typeface="Calibri"/>
                <a:cs typeface="Arial"/>
              </a:rPr>
              <a:t> Count table with 4683 loci through 475 samples</a:t>
            </a:r>
          </a:p>
          <a:p>
            <a:endParaRPr lang="en-US">
              <a:latin typeface="Arial"/>
              <a:ea typeface="Calibri"/>
              <a:cs typeface="Arial"/>
            </a:endParaRPr>
          </a:p>
          <a:p>
            <a:endParaRPr lang="en-US">
              <a:ea typeface="Calibri"/>
              <a:cs typeface="Calibri"/>
            </a:endParaRPr>
          </a:p>
        </p:txBody>
      </p:sp>
      <p:cxnSp>
        <p:nvCxnSpPr>
          <p:cNvPr id="4" name="Straight Arrow Connector 3">
            <a:extLst>
              <a:ext uri="{FF2B5EF4-FFF2-40B4-BE49-F238E27FC236}">
                <a16:creationId xmlns:a16="http://schemas.microsoft.com/office/drawing/2014/main" id="{3B1835C8-E9B5-976A-D2A8-7D48ABD98FC3}"/>
              </a:ext>
            </a:extLst>
          </p:cNvPr>
          <p:cNvCxnSpPr/>
          <p:nvPr/>
        </p:nvCxnSpPr>
        <p:spPr>
          <a:xfrm>
            <a:off x="663033"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79904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0D5EF-B599-3E66-00F0-96B9F24DE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F0D6F-BB5B-2ACF-063E-A49F67A63592}"/>
              </a:ext>
            </a:extLst>
          </p:cNvPr>
          <p:cNvSpPr>
            <a:spLocks noGrp="1"/>
          </p:cNvSpPr>
          <p:nvPr>
            <p:ph type="title"/>
          </p:nvPr>
        </p:nvSpPr>
        <p:spPr>
          <a:xfrm>
            <a:off x="628650" y="188308"/>
            <a:ext cx="7886700" cy="1325563"/>
          </a:xfrm>
        </p:spPr>
        <p:txBody>
          <a:bodyPr>
            <a:normAutofit/>
          </a:bodyPr>
          <a:lstStyle/>
          <a:p>
            <a:r>
              <a:rPr lang="en-US" sz="4500" b="1">
                <a:solidFill>
                  <a:srgbClr val="0070C0"/>
                </a:solidFill>
                <a:ea typeface="Calibri Light"/>
                <a:cs typeface="Calibri Light"/>
              </a:rPr>
              <a:t>Integration Analysis Preprocessing</a:t>
            </a:r>
            <a:endParaRPr lang="en-US" sz="4500" b="1">
              <a:solidFill>
                <a:srgbClr val="0070C0"/>
              </a:solidFill>
            </a:endParaRPr>
          </a:p>
        </p:txBody>
      </p:sp>
      <p:sp>
        <p:nvSpPr>
          <p:cNvPr id="3" name="Content Placeholder 2">
            <a:extLst>
              <a:ext uri="{FF2B5EF4-FFF2-40B4-BE49-F238E27FC236}">
                <a16:creationId xmlns:a16="http://schemas.microsoft.com/office/drawing/2014/main" id="{E94562FB-7DF3-378F-9BD0-8C62339472F6}"/>
              </a:ext>
            </a:extLst>
          </p:cNvPr>
          <p:cNvSpPr>
            <a:spLocks noGrp="1"/>
          </p:cNvSpPr>
          <p:nvPr>
            <p:ph idx="1"/>
          </p:nvPr>
        </p:nvSpPr>
        <p:spPr/>
        <p:txBody>
          <a:bodyPr vert="horz" lIns="68580" tIns="34290" rIns="68580" bIns="34290" rtlCol="0" anchor="t">
            <a:normAutofit fontScale="85000" lnSpcReduction="10000"/>
          </a:bodyPr>
          <a:lstStyle/>
          <a:p>
            <a:pPr marL="0" indent="0">
              <a:buNone/>
            </a:pPr>
            <a:r>
              <a:rPr lang="en-US">
                <a:latin typeface="Calibri" panose="020F0502020204030204"/>
                <a:ea typeface="Calibri"/>
                <a:cs typeface="Calibri"/>
              </a:rPr>
              <a:t>At the end we have 476 samples:</a:t>
            </a:r>
          </a:p>
          <a:p>
            <a:pPr marL="342900" indent="-342900">
              <a:lnSpc>
                <a:spcPct val="150000"/>
              </a:lnSpc>
            </a:pPr>
            <a:r>
              <a:rPr lang="en-US">
                <a:solidFill>
                  <a:srgbClr val="000000"/>
                </a:solidFill>
                <a:latin typeface="Calibri"/>
                <a:ea typeface="Calibri"/>
                <a:cs typeface="Calibri"/>
              </a:rPr>
              <a:t> </a:t>
            </a:r>
            <a:r>
              <a:rPr lang="en-US">
                <a:solidFill>
                  <a:srgbClr val="FF0000"/>
                </a:solidFill>
                <a:latin typeface="Calibri"/>
                <a:ea typeface="Calibri"/>
                <a:cs typeface="Calibri"/>
              </a:rPr>
              <a:t>450</a:t>
            </a:r>
            <a:r>
              <a:rPr lang="en-US">
                <a:latin typeface="Calibri"/>
                <a:ea typeface="Calibri"/>
                <a:cs typeface="Calibri"/>
              </a:rPr>
              <a:t> have count tables across the </a:t>
            </a:r>
            <a:r>
              <a:rPr lang="en-US">
                <a:solidFill>
                  <a:srgbClr val="FF0000"/>
                </a:solidFill>
                <a:latin typeface="Calibri"/>
                <a:ea typeface="Calibri"/>
                <a:cs typeface="Calibri"/>
              </a:rPr>
              <a:t>3 layers</a:t>
            </a:r>
          </a:p>
          <a:p>
            <a:pPr marL="342900" indent="-342900">
              <a:lnSpc>
                <a:spcPct val="150000"/>
              </a:lnSpc>
            </a:pPr>
            <a:r>
              <a:rPr lang="en-US">
                <a:latin typeface="Calibri"/>
                <a:ea typeface="Calibri"/>
                <a:cs typeface="Calibri"/>
              </a:rPr>
              <a:t> </a:t>
            </a:r>
            <a:r>
              <a:rPr lang="en-US">
                <a:solidFill>
                  <a:srgbClr val="FF0000"/>
                </a:solidFill>
                <a:latin typeface="Calibri"/>
                <a:ea typeface="Calibri"/>
                <a:cs typeface="Calibri"/>
              </a:rPr>
              <a:t>22</a:t>
            </a:r>
            <a:r>
              <a:rPr lang="en-US">
                <a:latin typeface="Calibri"/>
                <a:ea typeface="Calibri"/>
                <a:cs typeface="Calibri"/>
              </a:rPr>
              <a:t> have count tables across </a:t>
            </a:r>
            <a:r>
              <a:rPr lang="en-US">
                <a:solidFill>
                  <a:srgbClr val="FF0000"/>
                </a:solidFill>
                <a:latin typeface="Calibri"/>
                <a:ea typeface="Calibri"/>
                <a:cs typeface="Calibri"/>
              </a:rPr>
              <a:t>Methylation </a:t>
            </a:r>
            <a:r>
              <a:rPr lang="en-US">
                <a:latin typeface="Calibri"/>
                <a:ea typeface="Calibri"/>
                <a:cs typeface="Calibri"/>
              </a:rPr>
              <a:t>and </a:t>
            </a:r>
            <a:r>
              <a:rPr lang="en-US">
                <a:solidFill>
                  <a:srgbClr val="FF0000"/>
                </a:solidFill>
                <a:latin typeface="Calibri"/>
                <a:ea typeface="Calibri"/>
                <a:cs typeface="Calibri"/>
              </a:rPr>
              <a:t>Expression</a:t>
            </a:r>
          </a:p>
          <a:p>
            <a:pPr marL="342900" indent="-342900">
              <a:lnSpc>
                <a:spcPct val="150000"/>
              </a:lnSpc>
            </a:pPr>
            <a:r>
              <a:rPr lang="en-US">
                <a:latin typeface="Calibri"/>
                <a:ea typeface="Calibri"/>
                <a:cs typeface="Calibri"/>
              </a:rPr>
              <a:t> </a:t>
            </a:r>
            <a:r>
              <a:rPr lang="en-US">
                <a:solidFill>
                  <a:srgbClr val="FF0000"/>
                </a:solidFill>
                <a:latin typeface="Calibri"/>
                <a:ea typeface="Calibri"/>
                <a:cs typeface="Calibri"/>
              </a:rPr>
              <a:t>1</a:t>
            </a:r>
            <a:r>
              <a:rPr lang="en-US">
                <a:latin typeface="Calibri"/>
                <a:ea typeface="Calibri"/>
                <a:cs typeface="Calibri"/>
              </a:rPr>
              <a:t> sample has count tables across </a:t>
            </a:r>
            <a:r>
              <a:rPr lang="en-US">
                <a:solidFill>
                  <a:srgbClr val="FF0000"/>
                </a:solidFill>
                <a:latin typeface="Calibri"/>
                <a:ea typeface="Calibri"/>
                <a:cs typeface="Calibri"/>
              </a:rPr>
              <a:t>Methylation </a:t>
            </a:r>
            <a:r>
              <a:rPr lang="en-US">
                <a:latin typeface="Calibri"/>
                <a:ea typeface="Calibri"/>
                <a:cs typeface="Calibri"/>
              </a:rPr>
              <a:t>and </a:t>
            </a:r>
            <a:r>
              <a:rPr lang="en-US">
                <a:solidFill>
                  <a:srgbClr val="FF0000"/>
                </a:solidFill>
                <a:latin typeface="Calibri"/>
                <a:ea typeface="Calibri"/>
                <a:cs typeface="Calibri"/>
              </a:rPr>
              <a:t>miRNA</a:t>
            </a:r>
          </a:p>
          <a:p>
            <a:pPr marL="342900" indent="-342900">
              <a:lnSpc>
                <a:spcPct val="150000"/>
              </a:lnSpc>
            </a:pPr>
            <a:r>
              <a:rPr lang="en-US">
                <a:latin typeface="Calibri"/>
                <a:ea typeface="Calibri"/>
                <a:cs typeface="Arial"/>
              </a:rPr>
              <a:t> </a:t>
            </a:r>
            <a:r>
              <a:rPr lang="en-US">
                <a:solidFill>
                  <a:srgbClr val="FF0000"/>
                </a:solidFill>
                <a:latin typeface="Calibri"/>
                <a:ea typeface="Calibri"/>
                <a:cs typeface="Arial"/>
              </a:rPr>
              <a:t>1</a:t>
            </a:r>
            <a:r>
              <a:rPr lang="en-US">
                <a:latin typeface="Calibri"/>
                <a:ea typeface="Calibri"/>
                <a:cs typeface="Arial"/>
              </a:rPr>
              <a:t> sample has count tables across </a:t>
            </a:r>
            <a:r>
              <a:rPr lang="en-US">
                <a:solidFill>
                  <a:srgbClr val="FF0000"/>
                </a:solidFill>
                <a:latin typeface="Calibri"/>
                <a:ea typeface="Calibri"/>
                <a:cs typeface="Arial"/>
              </a:rPr>
              <a:t>Expression </a:t>
            </a:r>
            <a:r>
              <a:rPr lang="en-US">
                <a:latin typeface="Calibri"/>
                <a:ea typeface="Calibri"/>
                <a:cs typeface="Arial"/>
              </a:rPr>
              <a:t>and </a:t>
            </a:r>
            <a:r>
              <a:rPr lang="en-US">
                <a:solidFill>
                  <a:srgbClr val="FF0000"/>
                </a:solidFill>
                <a:latin typeface="Calibri"/>
                <a:ea typeface="Calibri"/>
                <a:cs typeface="Arial"/>
              </a:rPr>
              <a:t>miRNA</a:t>
            </a:r>
          </a:p>
          <a:p>
            <a:pPr marL="342900" indent="-342900">
              <a:lnSpc>
                <a:spcPct val="150000"/>
              </a:lnSpc>
            </a:pPr>
            <a:r>
              <a:rPr lang="en-US">
                <a:latin typeface="Calibri"/>
                <a:ea typeface="Calibri"/>
                <a:cs typeface="Arial"/>
              </a:rPr>
              <a:t> </a:t>
            </a:r>
            <a:r>
              <a:rPr lang="en-US">
                <a:solidFill>
                  <a:srgbClr val="FF0000"/>
                </a:solidFill>
                <a:latin typeface="Calibri"/>
                <a:ea typeface="Calibri"/>
                <a:cs typeface="Arial"/>
              </a:rPr>
              <a:t>2</a:t>
            </a:r>
            <a:r>
              <a:rPr lang="en-US">
                <a:latin typeface="Calibri"/>
                <a:ea typeface="Calibri"/>
                <a:cs typeface="Arial"/>
              </a:rPr>
              <a:t> samples have count table in </a:t>
            </a:r>
            <a:r>
              <a:rPr lang="en-US">
                <a:solidFill>
                  <a:srgbClr val="FF0000"/>
                </a:solidFill>
                <a:latin typeface="Calibri"/>
                <a:ea typeface="Calibri"/>
                <a:cs typeface="Arial"/>
              </a:rPr>
              <a:t>Methylation </a:t>
            </a:r>
            <a:r>
              <a:rPr lang="en-US">
                <a:latin typeface="Calibri"/>
                <a:ea typeface="Calibri"/>
                <a:cs typeface="Arial"/>
              </a:rPr>
              <a:t>only </a:t>
            </a:r>
          </a:p>
          <a:p>
            <a:pPr marL="0" indent="0">
              <a:buNone/>
            </a:pPr>
            <a:endParaRPr lang="en-US">
              <a:latin typeface="Arial"/>
              <a:ea typeface="Calibri"/>
              <a:cs typeface="Arial"/>
            </a:endParaRPr>
          </a:p>
          <a:p>
            <a:pPr marL="342900" indent="-342900"/>
            <a:endParaRPr lang="en-US">
              <a:latin typeface="Calibri"/>
              <a:ea typeface="Calibri"/>
              <a:cs typeface="Calibri"/>
            </a:endParaRPr>
          </a:p>
          <a:p>
            <a:endParaRPr lang="en-US">
              <a:latin typeface="Arial"/>
              <a:ea typeface="Calibri"/>
              <a:cs typeface="Arial"/>
            </a:endParaRPr>
          </a:p>
          <a:p>
            <a:endParaRPr lang="en-US">
              <a:ea typeface="Calibri"/>
              <a:cs typeface="Calibri"/>
            </a:endParaRPr>
          </a:p>
        </p:txBody>
      </p:sp>
      <p:cxnSp>
        <p:nvCxnSpPr>
          <p:cNvPr id="4" name="Straight Arrow Connector 3">
            <a:extLst>
              <a:ext uri="{FF2B5EF4-FFF2-40B4-BE49-F238E27FC236}">
                <a16:creationId xmlns:a16="http://schemas.microsoft.com/office/drawing/2014/main" id="{0BE39DA8-7612-2622-567E-63645215F917}"/>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20907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multicolored circle&#10;&#10;Description automatically generated">
            <a:extLst>
              <a:ext uri="{FF2B5EF4-FFF2-40B4-BE49-F238E27FC236}">
                <a16:creationId xmlns:a16="http://schemas.microsoft.com/office/drawing/2014/main" id="{ABE04BAD-FE14-0BA1-B703-BC3FD013FB66}"/>
              </a:ext>
            </a:extLst>
          </p:cNvPr>
          <p:cNvPicPr>
            <a:picLocks noChangeAspect="1"/>
          </p:cNvPicPr>
          <p:nvPr/>
        </p:nvPicPr>
        <p:blipFill>
          <a:blip r:embed="rId2"/>
          <a:stretch>
            <a:fillRect/>
          </a:stretch>
        </p:blipFill>
        <p:spPr>
          <a:xfrm>
            <a:off x="378058" y="2049860"/>
            <a:ext cx="3968750" cy="2758281"/>
          </a:xfrm>
          <a:prstGeom prst="rect">
            <a:avLst/>
          </a:prstGeom>
        </p:spPr>
      </p:pic>
      <p:pic>
        <p:nvPicPr>
          <p:cNvPr id="5" name="Picture 4" descr="A blue and orange stripes&#10;&#10;Description automatically generated">
            <a:extLst>
              <a:ext uri="{FF2B5EF4-FFF2-40B4-BE49-F238E27FC236}">
                <a16:creationId xmlns:a16="http://schemas.microsoft.com/office/drawing/2014/main" id="{FD2F6BAC-C9FA-1331-D58E-CF2B55D1FE58}"/>
              </a:ext>
            </a:extLst>
          </p:cNvPr>
          <p:cNvPicPr>
            <a:picLocks noChangeAspect="1"/>
          </p:cNvPicPr>
          <p:nvPr/>
        </p:nvPicPr>
        <p:blipFill>
          <a:blip r:embed="rId3"/>
          <a:stretch>
            <a:fillRect/>
          </a:stretch>
        </p:blipFill>
        <p:spPr>
          <a:xfrm>
            <a:off x="4825070" y="2051729"/>
            <a:ext cx="3968750" cy="2754543"/>
          </a:xfrm>
          <a:prstGeom prst="rect">
            <a:avLst/>
          </a:prstGeom>
        </p:spPr>
      </p:pic>
      <p:sp>
        <p:nvSpPr>
          <p:cNvPr id="6" name="TextBox 5">
            <a:extLst>
              <a:ext uri="{FF2B5EF4-FFF2-40B4-BE49-F238E27FC236}">
                <a16:creationId xmlns:a16="http://schemas.microsoft.com/office/drawing/2014/main" id="{6E931661-0657-CEED-C91D-06F0CF95204D}"/>
              </a:ext>
            </a:extLst>
          </p:cNvPr>
          <p:cNvSpPr txBox="1"/>
          <p:nvPr/>
        </p:nvSpPr>
        <p:spPr>
          <a:xfrm>
            <a:off x="599179" y="4886226"/>
            <a:ext cx="3861707" cy="23852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100">
                <a:ea typeface="Calibri"/>
                <a:cs typeface="Calibri"/>
              </a:rPr>
              <a:t>Venn diagram illustrating overlapping samples across the 3 layers</a:t>
            </a:r>
            <a:endParaRPr lang="en-US" sz="1100"/>
          </a:p>
        </p:txBody>
      </p:sp>
      <p:cxnSp>
        <p:nvCxnSpPr>
          <p:cNvPr id="7" name="Straight Arrow Connector 6">
            <a:extLst>
              <a:ext uri="{FF2B5EF4-FFF2-40B4-BE49-F238E27FC236}">
                <a16:creationId xmlns:a16="http://schemas.microsoft.com/office/drawing/2014/main" id="{30FA980F-E247-9593-B975-F2FFABD2CFDB}"/>
              </a:ext>
            </a:extLst>
          </p:cNvPr>
          <p:cNvCxnSpPr/>
          <p:nvPr/>
        </p:nvCxnSpPr>
        <p:spPr>
          <a:xfrm flipH="1">
            <a:off x="4569039" y="1395122"/>
            <a:ext cx="11150" cy="3752385"/>
          </a:xfrm>
          <a:prstGeom prst="straightConnector1">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4B9B8AE7-5A7E-25D1-825E-02400F4E12A7}"/>
              </a:ext>
            </a:extLst>
          </p:cNvPr>
          <p:cNvSpPr txBox="1"/>
          <p:nvPr/>
        </p:nvSpPr>
        <p:spPr>
          <a:xfrm>
            <a:off x="5452249" y="4884932"/>
            <a:ext cx="3610904" cy="23852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100">
                <a:ea typeface="Calibri"/>
                <a:cs typeface="Calibri"/>
              </a:rPr>
              <a:t>Overview plot of the samples across the 3 layers</a:t>
            </a:r>
            <a:endParaRPr lang="en-US" sz="1100"/>
          </a:p>
        </p:txBody>
      </p:sp>
    </p:spTree>
    <p:extLst>
      <p:ext uri="{BB962C8B-B14F-4D97-AF65-F5344CB8AC3E}">
        <p14:creationId xmlns:p14="http://schemas.microsoft.com/office/powerpoint/2010/main" val="654781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22BF72E-56B7-A94E-4AA3-F4DFB617F403}"/>
              </a:ext>
            </a:extLst>
          </p:cNvPr>
          <p:cNvSpPr>
            <a:spLocks noGrp="1"/>
          </p:cNvSpPr>
          <p:nvPr>
            <p:ph type="title"/>
          </p:nvPr>
        </p:nvSpPr>
        <p:spPr>
          <a:xfrm>
            <a:off x="628651" y="1055315"/>
            <a:ext cx="3938487" cy="1355479"/>
          </a:xfrm>
        </p:spPr>
        <p:txBody>
          <a:bodyPr>
            <a:normAutofit/>
          </a:bodyPr>
          <a:lstStyle/>
          <a:p>
            <a:r>
              <a:rPr lang="en-US" b="1">
                <a:solidFill>
                  <a:srgbClr val="0070C0"/>
                </a:solidFill>
                <a:ea typeface="Calibri Light"/>
                <a:cs typeface="Calibri Light"/>
              </a:rPr>
              <a:t>Integration Analysis</a:t>
            </a:r>
            <a:endParaRPr lang="en-US" b="1">
              <a:solidFill>
                <a:srgbClr val="0070C0"/>
              </a:solidFill>
            </a:endParaRPr>
          </a:p>
        </p:txBody>
      </p:sp>
      <p:sp>
        <p:nvSpPr>
          <p:cNvPr id="29" name="Content Placeholder 20">
            <a:extLst>
              <a:ext uri="{FF2B5EF4-FFF2-40B4-BE49-F238E27FC236}">
                <a16:creationId xmlns:a16="http://schemas.microsoft.com/office/drawing/2014/main" id="{8ACB2BD5-2C36-55F4-B803-07E55C70837A}"/>
              </a:ext>
            </a:extLst>
          </p:cNvPr>
          <p:cNvSpPr>
            <a:spLocks noGrp="1"/>
          </p:cNvSpPr>
          <p:nvPr>
            <p:ph idx="1"/>
          </p:nvPr>
        </p:nvSpPr>
        <p:spPr>
          <a:xfrm>
            <a:off x="628650" y="2607223"/>
            <a:ext cx="3464716" cy="2882750"/>
          </a:xfrm>
        </p:spPr>
        <p:txBody>
          <a:bodyPr vert="horz" lIns="68580" tIns="34290" rIns="68580" bIns="34290" rtlCol="0" anchor="t">
            <a:normAutofit/>
          </a:bodyPr>
          <a:lstStyle/>
          <a:p>
            <a:pPr marL="0" indent="0">
              <a:buNone/>
            </a:pPr>
            <a:r>
              <a:rPr lang="en-US" sz="1500">
                <a:ea typeface="Calibri"/>
                <a:cs typeface="Calibri"/>
              </a:rPr>
              <a:t>After preprocessing step, We use MOFA to perform statistical multi-omics data </a:t>
            </a:r>
            <a:r>
              <a:rPr lang="en-US" sz="1500">
                <a:ea typeface="+mn-lt"/>
                <a:cs typeface="+mn-lt"/>
              </a:rPr>
              <a:t>integration </a:t>
            </a:r>
            <a:r>
              <a:rPr lang="en-US" sz="1500">
                <a:ea typeface="Calibri"/>
                <a:cs typeface="Calibri"/>
              </a:rPr>
              <a:t>analysis.</a:t>
            </a:r>
            <a:endParaRPr lang="en-US"/>
          </a:p>
          <a:p>
            <a:pPr marL="0" indent="0">
              <a:buNone/>
            </a:pPr>
            <a:r>
              <a:rPr lang="en-US" sz="1500">
                <a:ea typeface="Calibri"/>
                <a:cs typeface="Calibri"/>
              </a:rPr>
              <a:t>We use the following training and fitting parameters:</a:t>
            </a:r>
          </a:p>
          <a:p>
            <a:pPr marL="257175" indent="-257175"/>
            <a:r>
              <a:rPr lang="en-US" sz="1500">
                <a:ea typeface="Calibri"/>
                <a:cs typeface="Calibri"/>
              </a:rPr>
              <a:t>Number of estimated factors = 15</a:t>
            </a:r>
          </a:p>
          <a:p>
            <a:pPr marL="257175" indent="-257175"/>
            <a:r>
              <a:rPr lang="en-US" sz="1500">
                <a:ea typeface="+mn-lt"/>
                <a:cs typeface="+mn-lt"/>
              </a:rPr>
              <a:t>Number of views = 3 which are Expression, miRNA and Methylation</a:t>
            </a:r>
            <a:endParaRPr lang="en-US" sz="1500">
              <a:ea typeface="Calibri"/>
              <a:cs typeface="Calibri"/>
            </a:endParaRPr>
          </a:p>
          <a:p>
            <a:pPr marL="257175" indent="-257175"/>
            <a:r>
              <a:rPr lang="en-US" sz="1500">
                <a:ea typeface="Calibri"/>
                <a:cs typeface="Calibri"/>
              </a:rPr>
              <a:t>Data distributions for the 3 views are gaussian</a:t>
            </a:r>
          </a:p>
          <a:p>
            <a:pPr marL="0" indent="0">
              <a:buNone/>
            </a:pPr>
            <a:endParaRPr lang="en-US">
              <a:ea typeface="Calibri"/>
              <a:cs typeface="Calibri"/>
            </a:endParaRPr>
          </a:p>
          <a:p>
            <a:pPr marL="0" indent="0">
              <a:buNone/>
            </a:pPr>
            <a:endParaRPr lang="en-US" sz="1500">
              <a:ea typeface="Calibri"/>
              <a:cs typeface="Calibri"/>
            </a:endParaRPr>
          </a:p>
        </p:txBody>
      </p:sp>
      <p:pic>
        <p:nvPicPr>
          <p:cNvPr id="10" name="Picture 9" descr="A moped with text on it&#10;&#10;Description automatically generated">
            <a:extLst>
              <a:ext uri="{FF2B5EF4-FFF2-40B4-BE49-F238E27FC236}">
                <a16:creationId xmlns:a16="http://schemas.microsoft.com/office/drawing/2014/main" id="{ACF46CC8-1101-9ECD-7527-2A1EDF96B703}"/>
              </a:ext>
            </a:extLst>
          </p:cNvPr>
          <p:cNvPicPr>
            <a:picLocks noChangeAspect="1"/>
          </p:cNvPicPr>
          <p:nvPr/>
        </p:nvPicPr>
        <p:blipFill>
          <a:blip r:embed="rId2"/>
          <a:stretch>
            <a:fillRect/>
          </a:stretch>
        </p:blipFill>
        <p:spPr>
          <a:xfrm>
            <a:off x="4486414" y="1206367"/>
            <a:ext cx="4654106" cy="4400735"/>
          </a:xfrm>
          <a:prstGeom prst="rect">
            <a:avLst/>
          </a:prstGeom>
        </p:spPr>
      </p:pic>
      <p:cxnSp>
        <p:nvCxnSpPr>
          <p:cNvPr id="4" name="Straight Arrow Connector 3">
            <a:extLst>
              <a:ext uri="{FF2B5EF4-FFF2-40B4-BE49-F238E27FC236}">
                <a16:creationId xmlns:a16="http://schemas.microsoft.com/office/drawing/2014/main" id="{FFBF1931-08EA-00D8-E9DD-FF1C047453C1}"/>
              </a:ext>
            </a:extLst>
          </p:cNvPr>
          <p:cNvCxnSpPr/>
          <p:nvPr/>
        </p:nvCxnSpPr>
        <p:spPr>
          <a:xfrm>
            <a:off x="625862" y="2403089"/>
            <a:ext cx="3199468" cy="14404"/>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09038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54251-8485-B81E-FF88-222AAD8D6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B50B6-C098-C975-BEA4-D601BCD9593C}"/>
              </a:ext>
            </a:extLst>
          </p:cNvPr>
          <p:cNvSpPr>
            <a:spLocks noGrp="1"/>
          </p:cNvSpPr>
          <p:nvPr>
            <p:ph type="title"/>
          </p:nvPr>
        </p:nvSpPr>
        <p:spPr/>
        <p:txBody>
          <a:bodyPr>
            <a:normAutofit/>
          </a:bodyPr>
          <a:lstStyle/>
          <a:p>
            <a:r>
              <a:rPr lang="en-US" sz="4500" b="1">
                <a:solidFill>
                  <a:srgbClr val="0070C0"/>
                </a:solidFill>
                <a:ea typeface="+mj-lt"/>
                <a:cs typeface="+mj-lt"/>
              </a:rPr>
              <a:t>Quality check </a:t>
            </a:r>
            <a:endParaRPr lang="en-US" b="1"/>
          </a:p>
        </p:txBody>
      </p:sp>
      <p:cxnSp>
        <p:nvCxnSpPr>
          <p:cNvPr id="4" name="Straight Arrow Connector 3">
            <a:extLst>
              <a:ext uri="{FF2B5EF4-FFF2-40B4-BE49-F238E27FC236}">
                <a16:creationId xmlns:a16="http://schemas.microsoft.com/office/drawing/2014/main" id="{04CF6DDE-CD2B-A880-2DEF-0BD73BE0A949}"/>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6" name="Content Placeholder 3" descr="A graph with numbers and dots&#10;&#10;Description automatically generated">
            <a:extLst>
              <a:ext uri="{FF2B5EF4-FFF2-40B4-BE49-F238E27FC236}">
                <a16:creationId xmlns:a16="http://schemas.microsoft.com/office/drawing/2014/main" id="{072F98F2-F8E0-6B84-F1A8-C1AB7D658CA0}"/>
              </a:ext>
            </a:extLst>
          </p:cNvPr>
          <p:cNvPicPr>
            <a:picLocks noChangeAspect="1"/>
          </p:cNvPicPr>
          <p:nvPr/>
        </p:nvPicPr>
        <p:blipFill>
          <a:blip r:embed="rId2"/>
          <a:stretch>
            <a:fillRect/>
          </a:stretch>
        </p:blipFill>
        <p:spPr>
          <a:xfrm>
            <a:off x="2774299" y="1825626"/>
            <a:ext cx="6346036" cy="4351338"/>
          </a:xfrm>
          <a:prstGeom prst="rect">
            <a:avLst/>
          </a:prstGeom>
        </p:spPr>
      </p:pic>
      <p:sp>
        <p:nvSpPr>
          <p:cNvPr id="11" name="TextBox 10">
            <a:extLst>
              <a:ext uri="{FF2B5EF4-FFF2-40B4-BE49-F238E27FC236}">
                <a16:creationId xmlns:a16="http://schemas.microsoft.com/office/drawing/2014/main" id="{06EF38C5-6503-D4F7-F99D-78CBDC3971BA}"/>
              </a:ext>
            </a:extLst>
          </p:cNvPr>
          <p:cNvSpPr txBox="1"/>
          <p:nvPr/>
        </p:nvSpPr>
        <p:spPr>
          <a:xfrm>
            <a:off x="408878" y="2664212"/>
            <a:ext cx="2749704" cy="3139321"/>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r>
              <a:rPr lang="en-US" sz="2200">
                <a:ea typeface="+mn-lt"/>
                <a:cs typeface="+mn-lt"/>
              </a:rPr>
              <a:t>Checking if the model ran correctly by checking</a:t>
            </a:r>
            <a:endParaRPr lang="en-US" sz="2200">
              <a:cs typeface="Calibri" panose="020F0502020204030204"/>
            </a:endParaRPr>
          </a:p>
          <a:p>
            <a:r>
              <a:rPr lang="en-US" sz="2200">
                <a:ea typeface="+mn-lt"/>
                <a:cs typeface="+mn-lt"/>
              </a:rPr>
              <a:t>the correlation between the factors.</a:t>
            </a:r>
          </a:p>
          <a:p>
            <a:pPr algn="just"/>
            <a:endParaRPr lang="en-US" sz="2200">
              <a:cs typeface="Calibri"/>
            </a:endParaRPr>
          </a:p>
          <a:p>
            <a:r>
              <a:rPr lang="en-US" sz="2200">
                <a:ea typeface="+mn-lt"/>
                <a:cs typeface="+mn-lt"/>
              </a:rPr>
              <a:t>Each factor highly</a:t>
            </a:r>
            <a:endParaRPr lang="en-US" sz="2200">
              <a:cs typeface="Calibri" panose="020F0502020204030204"/>
            </a:endParaRPr>
          </a:p>
          <a:p>
            <a:r>
              <a:rPr lang="en-US" sz="2200">
                <a:ea typeface="+mn-lt"/>
                <a:cs typeface="+mn-lt"/>
              </a:rPr>
              <a:t>correlate with itself which is normal.</a:t>
            </a:r>
            <a:endParaRPr lang="en-US" sz="2200">
              <a:cs typeface="Calibri" panose="020F0502020204030204"/>
            </a:endParaRPr>
          </a:p>
        </p:txBody>
      </p:sp>
      <p:sp>
        <p:nvSpPr>
          <p:cNvPr id="13" name="TextBox 12">
            <a:extLst>
              <a:ext uri="{FF2B5EF4-FFF2-40B4-BE49-F238E27FC236}">
                <a16:creationId xmlns:a16="http://schemas.microsoft.com/office/drawing/2014/main" id="{86479802-1DEA-626B-3A3E-748D2EE093C2}"/>
              </a:ext>
            </a:extLst>
          </p:cNvPr>
          <p:cNvSpPr txBox="1"/>
          <p:nvPr/>
        </p:nvSpPr>
        <p:spPr>
          <a:xfrm>
            <a:off x="4469779" y="6316237"/>
            <a:ext cx="38638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Correlation plot of MOFA factors</a:t>
            </a:r>
            <a:endParaRPr lang="en-US" sz="1200"/>
          </a:p>
        </p:txBody>
      </p:sp>
    </p:spTree>
    <p:extLst>
      <p:ext uri="{BB962C8B-B14F-4D97-AF65-F5344CB8AC3E}">
        <p14:creationId xmlns:p14="http://schemas.microsoft.com/office/powerpoint/2010/main" val="2087530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460BC-DA52-5FF9-D27D-FB176B524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7DE6D-A040-761F-0FC8-AF4FC85A317B}"/>
              </a:ext>
            </a:extLst>
          </p:cNvPr>
          <p:cNvSpPr>
            <a:spLocks noGrp="1"/>
          </p:cNvSpPr>
          <p:nvPr>
            <p:ph type="title"/>
          </p:nvPr>
        </p:nvSpPr>
        <p:spPr>
          <a:xfrm>
            <a:off x="628650" y="150419"/>
            <a:ext cx="7886700" cy="1325563"/>
          </a:xfrm>
        </p:spPr>
        <p:txBody>
          <a:bodyPr>
            <a:normAutofit/>
          </a:bodyPr>
          <a:lstStyle/>
          <a:p>
            <a:r>
              <a:rPr lang="en-US" sz="4500" b="1">
                <a:solidFill>
                  <a:srgbClr val="0070C0"/>
                </a:solidFill>
                <a:ea typeface="+mj-lt"/>
                <a:cs typeface="+mj-lt"/>
              </a:rPr>
              <a:t>Correlation of factors to metadata</a:t>
            </a:r>
            <a:endParaRPr lang="en-US" b="1">
              <a:solidFill>
                <a:srgbClr val="0070C0"/>
              </a:solidFill>
            </a:endParaRPr>
          </a:p>
        </p:txBody>
      </p:sp>
      <p:pic>
        <p:nvPicPr>
          <p:cNvPr id="5" name="Content Placeholder 4" descr="A graph with red and grey lines&#10;&#10;Description automatically generated">
            <a:extLst>
              <a:ext uri="{FF2B5EF4-FFF2-40B4-BE49-F238E27FC236}">
                <a16:creationId xmlns:a16="http://schemas.microsoft.com/office/drawing/2014/main" id="{AD48F521-E6CE-997E-D75B-9B410965624C}"/>
              </a:ext>
            </a:extLst>
          </p:cNvPr>
          <p:cNvPicPr>
            <a:picLocks noGrp="1" noChangeAspect="1"/>
          </p:cNvPicPr>
          <p:nvPr>
            <p:ph idx="1"/>
          </p:nvPr>
        </p:nvPicPr>
        <p:blipFill>
          <a:blip r:embed="rId2"/>
          <a:stretch>
            <a:fillRect/>
          </a:stretch>
        </p:blipFill>
        <p:spPr>
          <a:xfrm>
            <a:off x="1031488" y="1671835"/>
            <a:ext cx="6950925" cy="4287212"/>
          </a:xfrm>
        </p:spPr>
      </p:pic>
      <p:cxnSp>
        <p:nvCxnSpPr>
          <p:cNvPr id="4" name="Straight Arrow Connector 3">
            <a:extLst>
              <a:ext uri="{FF2B5EF4-FFF2-40B4-BE49-F238E27FC236}">
                <a16:creationId xmlns:a16="http://schemas.microsoft.com/office/drawing/2014/main" id="{A5E1C1DD-05BE-F134-DC30-273CDB1934D4}"/>
              </a:ext>
            </a:extLst>
          </p:cNvPr>
          <p:cNvCxnSpPr/>
          <p:nvPr/>
        </p:nvCxnSpPr>
        <p:spPr>
          <a:xfrm>
            <a:off x="681618" y="1464527"/>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E942306B-DC4C-7B32-EFC4-F0356192EF52}"/>
              </a:ext>
            </a:extLst>
          </p:cNvPr>
          <p:cNvSpPr txBox="1"/>
          <p:nvPr/>
        </p:nvSpPr>
        <p:spPr>
          <a:xfrm>
            <a:off x="2456056" y="6070909"/>
            <a:ext cx="591850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Heatmap correlating factors to metadata columns</a:t>
            </a:r>
            <a:endParaRPr lang="en-US" sz="1400"/>
          </a:p>
        </p:txBody>
      </p:sp>
    </p:spTree>
    <p:extLst>
      <p:ext uri="{BB962C8B-B14F-4D97-AF65-F5344CB8AC3E}">
        <p14:creationId xmlns:p14="http://schemas.microsoft.com/office/powerpoint/2010/main" val="2235234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7B422-DB95-80D1-81F3-AAF80BE07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76920-D22B-B489-1860-F798A432B461}"/>
              </a:ext>
            </a:extLst>
          </p:cNvPr>
          <p:cNvSpPr>
            <a:spLocks noGrp="1"/>
          </p:cNvSpPr>
          <p:nvPr>
            <p:ph type="title"/>
          </p:nvPr>
        </p:nvSpPr>
        <p:spPr>
          <a:xfrm>
            <a:off x="628650" y="179272"/>
            <a:ext cx="7886700" cy="1325563"/>
          </a:xfrm>
        </p:spPr>
        <p:txBody>
          <a:bodyPr>
            <a:normAutofit fontScale="90000"/>
          </a:bodyPr>
          <a:lstStyle/>
          <a:p>
            <a:r>
              <a:rPr lang="en-US" sz="4500" b="1">
                <a:solidFill>
                  <a:srgbClr val="0070C0"/>
                </a:solidFill>
                <a:cs typeface="Calibri Light"/>
              </a:rPr>
              <a:t>Trying to identify factors using metadata</a:t>
            </a:r>
            <a:endParaRPr lang="en-US" b="1">
              <a:solidFill>
                <a:srgbClr val="0070C0"/>
              </a:solidFill>
            </a:endParaRPr>
          </a:p>
        </p:txBody>
      </p:sp>
      <p:pic>
        <p:nvPicPr>
          <p:cNvPr id="5" name="Content Placeholder 4">
            <a:extLst>
              <a:ext uri="{FF2B5EF4-FFF2-40B4-BE49-F238E27FC236}">
                <a16:creationId xmlns:a16="http://schemas.microsoft.com/office/drawing/2014/main" id="{9B93A86A-CF0E-C7C2-1C3F-85DC97AACC0D}"/>
              </a:ext>
            </a:extLst>
          </p:cNvPr>
          <p:cNvPicPr>
            <a:picLocks noGrp="1" noChangeAspect="1"/>
          </p:cNvPicPr>
          <p:nvPr>
            <p:ph idx="1"/>
          </p:nvPr>
        </p:nvPicPr>
        <p:blipFill>
          <a:blip r:embed="rId2"/>
          <a:stretch>
            <a:fillRect/>
          </a:stretch>
        </p:blipFill>
        <p:spPr>
          <a:xfrm>
            <a:off x="125883" y="1630479"/>
            <a:ext cx="4245892" cy="4351338"/>
          </a:xfrm>
        </p:spPr>
      </p:pic>
      <p:cxnSp>
        <p:nvCxnSpPr>
          <p:cNvPr id="4" name="Straight Arrow Connector 3">
            <a:extLst>
              <a:ext uri="{FF2B5EF4-FFF2-40B4-BE49-F238E27FC236}">
                <a16:creationId xmlns:a16="http://schemas.microsoft.com/office/drawing/2014/main" id="{12D3D0D7-18AA-B13C-21B9-2C873ED1051D}"/>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CC783018-C7C5-AD40-0553-DA2D9090A788}"/>
              </a:ext>
            </a:extLst>
          </p:cNvPr>
          <p:cNvPicPr>
            <a:picLocks noChangeAspect="1"/>
          </p:cNvPicPr>
          <p:nvPr/>
        </p:nvPicPr>
        <p:blipFill>
          <a:blip r:embed="rId3"/>
          <a:stretch>
            <a:fillRect/>
          </a:stretch>
        </p:blipFill>
        <p:spPr>
          <a:xfrm>
            <a:off x="4841488" y="1629223"/>
            <a:ext cx="4200293" cy="4352260"/>
          </a:xfrm>
          <a:prstGeom prst="rect">
            <a:avLst/>
          </a:prstGeom>
        </p:spPr>
      </p:pic>
      <p:cxnSp>
        <p:nvCxnSpPr>
          <p:cNvPr id="10" name="Straight Arrow Connector 9">
            <a:extLst>
              <a:ext uri="{FF2B5EF4-FFF2-40B4-BE49-F238E27FC236}">
                <a16:creationId xmlns:a16="http://schemas.microsoft.com/office/drawing/2014/main" id="{8BB3C74D-D2F3-917C-B0CC-8918E5986D00}"/>
              </a:ext>
            </a:extLst>
          </p:cNvPr>
          <p:cNvCxnSpPr/>
          <p:nvPr/>
        </p:nvCxnSpPr>
        <p:spPr>
          <a:xfrm flipH="1">
            <a:off x="4513283" y="1831878"/>
            <a:ext cx="11150" cy="4105506"/>
          </a:xfrm>
          <a:prstGeom prst="straightConnector1">
            <a:avLst/>
          </a:prstGeom>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AC826F21-D6FA-48D8-6C6C-3069512B1B1B}"/>
              </a:ext>
            </a:extLst>
          </p:cNvPr>
          <p:cNvSpPr txBox="1"/>
          <p:nvPr/>
        </p:nvSpPr>
        <p:spPr>
          <a:xfrm>
            <a:off x="400515" y="6109009"/>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Scatter plot of factor 3 grouped by vital status </a:t>
            </a:r>
          </a:p>
        </p:txBody>
      </p:sp>
      <p:sp>
        <p:nvSpPr>
          <p:cNvPr id="12" name="TextBox 11">
            <a:extLst>
              <a:ext uri="{FF2B5EF4-FFF2-40B4-BE49-F238E27FC236}">
                <a16:creationId xmlns:a16="http://schemas.microsoft.com/office/drawing/2014/main" id="{2052F769-6684-B7A3-6630-7CDC45B70082}"/>
              </a:ext>
            </a:extLst>
          </p:cNvPr>
          <p:cNvSpPr txBox="1"/>
          <p:nvPr/>
        </p:nvSpPr>
        <p:spPr>
          <a:xfrm>
            <a:off x="5139783" y="6109009"/>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Scatter plot of factor 10 grouped by Gender </a:t>
            </a:r>
          </a:p>
        </p:txBody>
      </p:sp>
    </p:spTree>
    <p:extLst>
      <p:ext uri="{BB962C8B-B14F-4D97-AF65-F5344CB8AC3E}">
        <p14:creationId xmlns:p14="http://schemas.microsoft.com/office/powerpoint/2010/main" val="1243977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D88C0-6AF5-1EFB-3D5D-9903E0D4F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BC0EA-C40B-AAFE-A393-A530AE593FE8}"/>
              </a:ext>
            </a:extLst>
          </p:cNvPr>
          <p:cNvSpPr>
            <a:spLocks noGrp="1"/>
          </p:cNvSpPr>
          <p:nvPr>
            <p:ph type="title"/>
          </p:nvPr>
        </p:nvSpPr>
        <p:spPr>
          <a:xfrm>
            <a:off x="628650" y="179272"/>
            <a:ext cx="7886700" cy="1325563"/>
          </a:xfrm>
        </p:spPr>
        <p:txBody>
          <a:bodyPr>
            <a:normAutofit fontScale="90000"/>
          </a:bodyPr>
          <a:lstStyle/>
          <a:p>
            <a:r>
              <a:rPr lang="en-US" sz="4500" b="1">
                <a:solidFill>
                  <a:srgbClr val="0070C0"/>
                </a:solidFill>
                <a:cs typeface="Calibri Light"/>
              </a:rPr>
              <a:t>Trying to identify factors using metadata</a:t>
            </a:r>
            <a:endParaRPr lang="en-US" b="1">
              <a:solidFill>
                <a:srgbClr val="0070C0"/>
              </a:solidFill>
            </a:endParaRPr>
          </a:p>
        </p:txBody>
      </p:sp>
      <p:cxnSp>
        <p:nvCxnSpPr>
          <p:cNvPr id="4" name="Straight Arrow Connector 3">
            <a:extLst>
              <a:ext uri="{FF2B5EF4-FFF2-40B4-BE49-F238E27FC236}">
                <a16:creationId xmlns:a16="http://schemas.microsoft.com/office/drawing/2014/main" id="{200044FB-886F-7732-43D5-347C057ED564}"/>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A6A7C33-C9C3-C19C-E609-0DDE6814BEF7}"/>
              </a:ext>
            </a:extLst>
          </p:cNvPr>
          <p:cNvCxnSpPr/>
          <p:nvPr/>
        </p:nvCxnSpPr>
        <p:spPr>
          <a:xfrm flipH="1">
            <a:off x="4513283" y="1831878"/>
            <a:ext cx="11150" cy="4105506"/>
          </a:xfrm>
          <a:prstGeom prst="straightConnector1">
            <a:avLst/>
          </a:prstGeom>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A44395E6-E9A8-AF16-30DD-204983F575A0}"/>
              </a:ext>
            </a:extLst>
          </p:cNvPr>
          <p:cNvSpPr txBox="1"/>
          <p:nvPr/>
        </p:nvSpPr>
        <p:spPr>
          <a:xfrm>
            <a:off x="400515" y="6109009"/>
            <a:ext cx="40070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Scatter plot of factor 12 grouped by </a:t>
            </a:r>
            <a:r>
              <a:rPr lang="en-US" sz="1200">
                <a:ea typeface="+mn-lt"/>
                <a:cs typeface="+mn-lt"/>
              </a:rPr>
              <a:t>New Tumor After Initial Treatment</a:t>
            </a:r>
          </a:p>
        </p:txBody>
      </p:sp>
      <p:sp>
        <p:nvSpPr>
          <p:cNvPr id="12" name="TextBox 11">
            <a:extLst>
              <a:ext uri="{FF2B5EF4-FFF2-40B4-BE49-F238E27FC236}">
                <a16:creationId xmlns:a16="http://schemas.microsoft.com/office/drawing/2014/main" id="{FE2A1E5A-386A-452D-E950-96153AF2009B}"/>
              </a:ext>
            </a:extLst>
          </p:cNvPr>
          <p:cNvSpPr txBox="1"/>
          <p:nvPr/>
        </p:nvSpPr>
        <p:spPr>
          <a:xfrm>
            <a:off x="5139783" y="6109009"/>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Scatter plot of </a:t>
            </a:r>
            <a:r>
              <a:rPr lang="en-US" sz="1200">
                <a:cs typeface="Calibri"/>
              </a:rPr>
              <a:t>factor 12 </a:t>
            </a:r>
            <a:r>
              <a:rPr lang="en-US" sz="1200" dirty="0">
                <a:cs typeface="Calibri"/>
              </a:rPr>
              <a:t>grouped by Sample type</a:t>
            </a:r>
          </a:p>
        </p:txBody>
      </p:sp>
      <p:pic>
        <p:nvPicPr>
          <p:cNvPr id="8" name="Content Placeholder 7">
            <a:extLst>
              <a:ext uri="{FF2B5EF4-FFF2-40B4-BE49-F238E27FC236}">
                <a16:creationId xmlns:a16="http://schemas.microsoft.com/office/drawing/2014/main" id="{68F641BF-17AB-F89B-CE73-AB17CE918425}"/>
              </a:ext>
            </a:extLst>
          </p:cNvPr>
          <p:cNvPicPr>
            <a:picLocks noGrp="1" noChangeAspect="1"/>
          </p:cNvPicPr>
          <p:nvPr>
            <p:ph idx="1"/>
          </p:nvPr>
        </p:nvPicPr>
        <p:blipFill>
          <a:blip r:embed="rId2"/>
          <a:stretch>
            <a:fillRect/>
          </a:stretch>
        </p:blipFill>
        <p:spPr>
          <a:xfrm>
            <a:off x="17247" y="1658357"/>
            <a:ext cx="4375988" cy="4351338"/>
          </a:xfrm>
        </p:spPr>
      </p:pic>
      <p:pic>
        <p:nvPicPr>
          <p:cNvPr id="9" name="Picture 8">
            <a:extLst>
              <a:ext uri="{FF2B5EF4-FFF2-40B4-BE49-F238E27FC236}">
                <a16:creationId xmlns:a16="http://schemas.microsoft.com/office/drawing/2014/main" id="{1FDDB275-F64D-9FD4-9753-0F236F079A3A}"/>
              </a:ext>
            </a:extLst>
          </p:cNvPr>
          <p:cNvPicPr>
            <a:picLocks noChangeAspect="1"/>
          </p:cNvPicPr>
          <p:nvPr/>
        </p:nvPicPr>
        <p:blipFill>
          <a:blip r:embed="rId3"/>
          <a:stretch>
            <a:fillRect/>
          </a:stretch>
        </p:blipFill>
        <p:spPr>
          <a:xfrm>
            <a:off x="4764959" y="1577317"/>
            <a:ext cx="4374299" cy="4363148"/>
          </a:xfrm>
          <a:prstGeom prst="rect">
            <a:avLst/>
          </a:prstGeom>
        </p:spPr>
      </p:pic>
    </p:spTree>
    <p:extLst>
      <p:ext uri="{BB962C8B-B14F-4D97-AF65-F5344CB8AC3E}">
        <p14:creationId xmlns:p14="http://schemas.microsoft.com/office/powerpoint/2010/main" val="2646055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785B-61C2-8261-6AE4-63062D008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33C1D-4A63-3CC0-C050-B5EE748AE50D}"/>
              </a:ext>
            </a:extLst>
          </p:cNvPr>
          <p:cNvSpPr>
            <a:spLocks noGrp="1"/>
          </p:cNvSpPr>
          <p:nvPr>
            <p:ph type="title"/>
          </p:nvPr>
        </p:nvSpPr>
        <p:spPr>
          <a:xfrm>
            <a:off x="628650" y="179272"/>
            <a:ext cx="7886700" cy="1325563"/>
          </a:xfrm>
        </p:spPr>
        <p:txBody>
          <a:bodyPr>
            <a:normAutofit fontScale="90000"/>
          </a:bodyPr>
          <a:lstStyle/>
          <a:p>
            <a:r>
              <a:rPr lang="en-US" sz="4500" b="1">
                <a:solidFill>
                  <a:srgbClr val="0070C0"/>
                </a:solidFill>
                <a:cs typeface="Calibri Light"/>
              </a:rPr>
              <a:t>Trying to identify factors using metadata</a:t>
            </a:r>
            <a:endParaRPr lang="en-US" b="1">
              <a:solidFill>
                <a:srgbClr val="0070C0"/>
              </a:solidFill>
            </a:endParaRPr>
          </a:p>
        </p:txBody>
      </p:sp>
      <p:cxnSp>
        <p:nvCxnSpPr>
          <p:cNvPr id="4" name="Straight Arrow Connector 3">
            <a:extLst>
              <a:ext uri="{FF2B5EF4-FFF2-40B4-BE49-F238E27FC236}">
                <a16:creationId xmlns:a16="http://schemas.microsoft.com/office/drawing/2014/main" id="{608661D7-2CD3-756B-13B6-517BD8AA4F3B}"/>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08E7BFCE-BACE-7724-9534-D5FDD952CF24}"/>
              </a:ext>
            </a:extLst>
          </p:cNvPr>
          <p:cNvCxnSpPr/>
          <p:nvPr/>
        </p:nvCxnSpPr>
        <p:spPr>
          <a:xfrm flipH="1">
            <a:off x="4513283" y="1831878"/>
            <a:ext cx="11150" cy="4105506"/>
          </a:xfrm>
          <a:prstGeom prst="straightConnector1">
            <a:avLst/>
          </a:prstGeom>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6B889FC9-61DE-AB85-1567-643B3A8996D7}"/>
              </a:ext>
            </a:extLst>
          </p:cNvPr>
          <p:cNvSpPr txBox="1"/>
          <p:nvPr/>
        </p:nvSpPr>
        <p:spPr>
          <a:xfrm>
            <a:off x="400515" y="6109009"/>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Scatter plot of factor 8 grouped by </a:t>
            </a:r>
            <a:r>
              <a:rPr lang="en-US" sz="1200">
                <a:ea typeface="+mn-lt"/>
                <a:cs typeface="+mn-lt"/>
              </a:rPr>
              <a:t>Sample type</a:t>
            </a:r>
          </a:p>
        </p:txBody>
      </p:sp>
      <p:sp>
        <p:nvSpPr>
          <p:cNvPr id="12" name="TextBox 11">
            <a:extLst>
              <a:ext uri="{FF2B5EF4-FFF2-40B4-BE49-F238E27FC236}">
                <a16:creationId xmlns:a16="http://schemas.microsoft.com/office/drawing/2014/main" id="{DAD858F6-5336-3EC5-0DDE-3D23D6F4B1F5}"/>
              </a:ext>
            </a:extLst>
          </p:cNvPr>
          <p:cNvSpPr txBox="1"/>
          <p:nvPr/>
        </p:nvSpPr>
        <p:spPr>
          <a:xfrm>
            <a:off x="4842417" y="6109009"/>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Scatter plot of factor 13 grouped by Sample type</a:t>
            </a:r>
          </a:p>
        </p:txBody>
      </p:sp>
      <p:pic>
        <p:nvPicPr>
          <p:cNvPr id="6" name="Content Placeholder 5" descr="A diagram of different colored circles and squares&#10;&#10;Description automatically generated">
            <a:extLst>
              <a:ext uri="{FF2B5EF4-FFF2-40B4-BE49-F238E27FC236}">
                <a16:creationId xmlns:a16="http://schemas.microsoft.com/office/drawing/2014/main" id="{C7EA2F2E-DFE5-246C-25F5-1497C12F5C04}"/>
              </a:ext>
            </a:extLst>
          </p:cNvPr>
          <p:cNvPicPr>
            <a:picLocks noGrp="1" noChangeAspect="1"/>
          </p:cNvPicPr>
          <p:nvPr>
            <p:ph idx="1"/>
          </p:nvPr>
        </p:nvPicPr>
        <p:blipFill>
          <a:blip r:embed="rId2"/>
          <a:stretch>
            <a:fillRect/>
          </a:stretch>
        </p:blipFill>
        <p:spPr>
          <a:xfrm>
            <a:off x="144470" y="1714113"/>
            <a:ext cx="4143671" cy="4351338"/>
          </a:xfrm>
        </p:spPr>
      </p:pic>
      <p:pic>
        <p:nvPicPr>
          <p:cNvPr id="7" name="Picture 6">
            <a:extLst>
              <a:ext uri="{FF2B5EF4-FFF2-40B4-BE49-F238E27FC236}">
                <a16:creationId xmlns:a16="http://schemas.microsoft.com/office/drawing/2014/main" id="{60A26D32-8208-4754-5D70-2A959BF9268E}"/>
              </a:ext>
            </a:extLst>
          </p:cNvPr>
          <p:cNvPicPr>
            <a:picLocks noChangeAspect="1"/>
          </p:cNvPicPr>
          <p:nvPr/>
        </p:nvPicPr>
        <p:blipFill>
          <a:blip r:embed="rId3"/>
          <a:stretch>
            <a:fillRect/>
          </a:stretch>
        </p:blipFill>
        <p:spPr>
          <a:xfrm>
            <a:off x="4522168" y="1716707"/>
            <a:ext cx="4439348" cy="4363149"/>
          </a:xfrm>
          <a:prstGeom prst="rect">
            <a:avLst/>
          </a:prstGeom>
        </p:spPr>
      </p:pic>
    </p:spTree>
    <p:extLst>
      <p:ext uri="{BB962C8B-B14F-4D97-AF65-F5344CB8AC3E}">
        <p14:creationId xmlns:p14="http://schemas.microsoft.com/office/powerpoint/2010/main" val="1995150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E3098-125D-794F-57F9-55FE04C7AA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22EDB-F259-7760-423F-9D9345986BE2}"/>
              </a:ext>
            </a:extLst>
          </p:cNvPr>
          <p:cNvSpPr>
            <a:spLocks noGrp="1"/>
          </p:cNvSpPr>
          <p:nvPr>
            <p:ph type="title"/>
          </p:nvPr>
        </p:nvSpPr>
        <p:spPr/>
        <p:txBody>
          <a:bodyPr>
            <a:normAutofit/>
          </a:bodyPr>
          <a:lstStyle/>
          <a:p>
            <a:r>
              <a:rPr lang="en-US" sz="4500" b="1">
                <a:solidFill>
                  <a:srgbClr val="0070C0"/>
                </a:solidFill>
                <a:ea typeface="Calibri Light"/>
                <a:cs typeface="Calibri Light"/>
              </a:rPr>
              <a:t>Introduction </a:t>
            </a:r>
            <a:endParaRPr lang="en-US" sz="4500" b="1">
              <a:solidFill>
                <a:srgbClr val="0070C0"/>
              </a:solidFill>
            </a:endParaRPr>
          </a:p>
        </p:txBody>
      </p:sp>
      <p:sp>
        <p:nvSpPr>
          <p:cNvPr id="3" name="Content Placeholder 2">
            <a:extLst>
              <a:ext uri="{FF2B5EF4-FFF2-40B4-BE49-F238E27FC236}">
                <a16:creationId xmlns:a16="http://schemas.microsoft.com/office/drawing/2014/main" id="{E8A06C78-3DF2-1612-26F6-703B59EA6E29}"/>
              </a:ext>
            </a:extLst>
          </p:cNvPr>
          <p:cNvSpPr>
            <a:spLocks noGrp="1"/>
          </p:cNvSpPr>
          <p:nvPr>
            <p:ph idx="1"/>
          </p:nvPr>
        </p:nvSpPr>
        <p:spPr>
          <a:xfrm>
            <a:off x="628650" y="2242233"/>
            <a:ext cx="7886700" cy="4351338"/>
          </a:xfrm>
        </p:spPr>
        <p:txBody>
          <a:bodyPr vert="horz" lIns="68580" tIns="34290" rIns="68580" bIns="34290" rtlCol="0" anchor="t">
            <a:normAutofit fontScale="85000" lnSpcReduction="20000"/>
          </a:bodyPr>
          <a:lstStyle/>
          <a:p>
            <a:pPr marL="342900" indent="-342900"/>
            <a:r>
              <a:rPr lang="en-US" sz="2000">
                <a:ea typeface="+mn-lt"/>
                <a:cs typeface="+mn-lt"/>
              </a:rPr>
              <a:t>Skin cutaneous melanoma is an aggressive form of skin cancer that arises from melanocytes, the pigment-producing cells of the skin. It poses a significant public health concern globally, with increasing incidence rates reported in many countries.</a:t>
            </a:r>
            <a:endParaRPr lang="en-US" sz="2000">
              <a:ea typeface="Calibri"/>
              <a:cs typeface="Calibri"/>
            </a:endParaRPr>
          </a:p>
          <a:p>
            <a:pPr marL="342900" indent="-342900"/>
            <a:endParaRPr lang="en-US" sz="2000">
              <a:ea typeface="Calibri"/>
              <a:cs typeface="Calibri"/>
            </a:endParaRPr>
          </a:p>
          <a:p>
            <a:pPr marL="342900" indent="-342900"/>
            <a:r>
              <a:rPr lang="en-US" sz="2000">
                <a:ea typeface="+mn-lt"/>
                <a:cs typeface="+mn-lt"/>
              </a:rPr>
              <a:t>Risk factors for skin cutaneous melanoma include excessive UV radiation exposure, fair skin complexion, history of sunburns, family history of melanoma, presence of atypical moles, certain genetic mutations, and weakened immune system. Early detection and treatment are crucial to prevent the spread of the cancer.</a:t>
            </a:r>
            <a:endParaRPr lang="en-US" sz="2000">
              <a:ea typeface="Calibri"/>
              <a:cs typeface="Calibri"/>
            </a:endParaRPr>
          </a:p>
          <a:p>
            <a:pPr marL="342900" indent="-342900"/>
            <a:endParaRPr lang="en-US" sz="2000">
              <a:ea typeface="Calibri"/>
              <a:cs typeface="Calibri"/>
            </a:endParaRPr>
          </a:p>
          <a:p>
            <a:pPr marL="342900" indent="-342900"/>
            <a:r>
              <a:rPr lang="en-US" sz="2000">
                <a:ea typeface="+mn-lt"/>
                <a:cs typeface="+mn-lt"/>
              </a:rPr>
              <a:t>Recent studies have focused on the potential role of the human microbiota, the diverse community of microorganisms in and on the human body, in the development and progression of skin cutaneous melanoma. Analysis of bacterial communities in tumors and surrounding skin has been conducted, leading to the creation of the Bacterial In Cancer (BIC) database, which provides information on the abundance, diversity, and clinical relevance of bacteria associated with different cancer types, including skin cutaneous melanoma. Further research is needed to fully understand the complex interactions between the microbiota and the development of this aggressive form of skin cancer and to explore new diagnostic, treatment, and prevention strategies.</a:t>
            </a:r>
            <a:endParaRPr lang="en-US">
              <a:ea typeface="Calibri" panose="020F0502020204030204"/>
              <a:cs typeface="Calibri" panose="020F0502020204030204"/>
            </a:endParaRPr>
          </a:p>
          <a:p>
            <a:endParaRPr lang="en-US" sz="2000">
              <a:ea typeface="Calibri"/>
              <a:cs typeface="Calibri"/>
            </a:endParaRPr>
          </a:p>
        </p:txBody>
      </p:sp>
      <p:cxnSp>
        <p:nvCxnSpPr>
          <p:cNvPr id="4" name="Straight Arrow Connector 3">
            <a:extLst>
              <a:ext uri="{FF2B5EF4-FFF2-40B4-BE49-F238E27FC236}">
                <a16:creationId xmlns:a16="http://schemas.microsoft.com/office/drawing/2014/main" id="{D5EC274D-C247-84C4-737B-CE56AB06BCE3}"/>
              </a:ext>
            </a:extLst>
          </p:cNvPr>
          <p:cNvCxnSpPr/>
          <p:nvPr/>
        </p:nvCxnSpPr>
        <p:spPr>
          <a:xfrm>
            <a:off x="625862" y="1557628"/>
            <a:ext cx="7892274" cy="2369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69811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E3D7E-B5DB-ABCC-1B4B-81CE7092E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327FC6-D6F0-AF6A-3EF8-1A79C0D789DA}"/>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Explaining variance</a:t>
            </a:r>
            <a:endParaRPr lang="en-US" b="1">
              <a:solidFill>
                <a:srgbClr val="0070C0"/>
              </a:solidFill>
            </a:endParaRPr>
          </a:p>
        </p:txBody>
      </p:sp>
      <p:sp>
        <p:nvSpPr>
          <p:cNvPr id="3" name="Content Placeholder 2">
            <a:extLst>
              <a:ext uri="{FF2B5EF4-FFF2-40B4-BE49-F238E27FC236}">
                <a16:creationId xmlns:a16="http://schemas.microsoft.com/office/drawing/2014/main" id="{EB3074C3-2E72-63E0-3D11-B033F4D05BB6}"/>
              </a:ext>
            </a:extLst>
          </p:cNvPr>
          <p:cNvSpPr>
            <a:spLocks noGrp="1"/>
          </p:cNvSpPr>
          <p:nvPr>
            <p:ph idx="1"/>
          </p:nvPr>
        </p:nvSpPr>
        <p:spPr>
          <a:xfrm>
            <a:off x="442796" y="1853503"/>
            <a:ext cx="8072554" cy="4351338"/>
          </a:xfrm>
        </p:spPr>
        <p:txBody>
          <a:bodyPr vert="horz" lIns="68580" tIns="34290" rIns="68580" bIns="34290" rtlCol="0" anchor="t">
            <a:normAutofit/>
          </a:bodyPr>
          <a:lstStyle/>
          <a:p>
            <a:pPr marL="0" indent="0">
              <a:buNone/>
            </a:pPr>
            <a:endParaRPr lang="en-US" sz="2400">
              <a:cs typeface="Calibri"/>
            </a:endParaRPr>
          </a:p>
          <a:p>
            <a:pPr marL="0" indent="0">
              <a:buNone/>
            </a:pPr>
            <a:r>
              <a:rPr lang="en-US" sz="2400">
                <a:cs typeface="Calibri"/>
              </a:rPr>
              <a:t>We found that MOFA 15 factors explain about 31% of variance in the given data.</a:t>
            </a:r>
            <a:endParaRPr lang="en-US">
              <a:cs typeface="Calibri"/>
            </a:endParaRPr>
          </a:p>
          <a:p>
            <a:pPr marL="0" indent="0">
              <a:buNone/>
            </a:pPr>
            <a:endParaRPr lang="en-US" sz="2400">
              <a:cs typeface="Calibri"/>
            </a:endParaRPr>
          </a:p>
          <a:p>
            <a:pPr marL="0" indent="0">
              <a:buNone/>
            </a:pPr>
            <a:endParaRPr lang="en-US" sz="2400">
              <a:cs typeface="Calibri"/>
            </a:endParaRPr>
          </a:p>
          <a:p>
            <a:pPr marL="0" indent="0">
              <a:buNone/>
            </a:pPr>
            <a:r>
              <a:rPr lang="en-US" sz="2400">
                <a:cs typeface="Calibri"/>
              </a:rPr>
              <a:t>Methylation explain about 28%, Expression about 3% and miRNA almost 0% of variance explained.</a:t>
            </a:r>
            <a:endParaRPr lang="en-US"/>
          </a:p>
        </p:txBody>
      </p:sp>
      <p:cxnSp>
        <p:nvCxnSpPr>
          <p:cNvPr id="4" name="Straight Arrow Connector 3">
            <a:extLst>
              <a:ext uri="{FF2B5EF4-FFF2-40B4-BE49-F238E27FC236}">
                <a16:creationId xmlns:a16="http://schemas.microsoft.com/office/drawing/2014/main" id="{6329DBAD-1655-CFED-86AF-84F2C52F760B}"/>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7296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B3A64-1F34-1D32-A34F-AE5AE69E1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23CF60-14A1-0C62-6925-CB65BC19B792}"/>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Explaining variance</a:t>
            </a:r>
            <a:endParaRPr lang="en-US" b="1">
              <a:solidFill>
                <a:srgbClr val="0070C0"/>
              </a:solidFill>
            </a:endParaRPr>
          </a:p>
        </p:txBody>
      </p:sp>
      <p:cxnSp>
        <p:nvCxnSpPr>
          <p:cNvPr id="4" name="Straight Arrow Connector 3">
            <a:extLst>
              <a:ext uri="{FF2B5EF4-FFF2-40B4-BE49-F238E27FC236}">
                <a16:creationId xmlns:a16="http://schemas.microsoft.com/office/drawing/2014/main" id="{3A96C23F-288A-989C-67E9-E206BC011EA8}"/>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7" name="Picture 6">
            <a:extLst>
              <a:ext uri="{FF2B5EF4-FFF2-40B4-BE49-F238E27FC236}">
                <a16:creationId xmlns:a16="http://schemas.microsoft.com/office/drawing/2014/main" id="{573B3974-33A6-20CE-4A1E-46E729B27921}"/>
              </a:ext>
            </a:extLst>
          </p:cNvPr>
          <p:cNvPicPr>
            <a:picLocks noChangeAspect="1"/>
          </p:cNvPicPr>
          <p:nvPr/>
        </p:nvPicPr>
        <p:blipFill>
          <a:blip r:embed="rId2"/>
          <a:stretch>
            <a:fillRect/>
          </a:stretch>
        </p:blipFill>
        <p:spPr>
          <a:xfrm>
            <a:off x="5051849" y="1921146"/>
            <a:ext cx="4095519" cy="4000733"/>
          </a:xfrm>
          <a:prstGeom prst="rect">
            <a:avLst/>
          </a:prstGeom>
        </p:spPr>
      </p:pic>
      <p:pic>
        <p:nvPicPr>
          <p:cNvPr id="8" name="Picture 7">
            <a:extLst>
              <a:ext uri="{FF2B5EF4-FFF2-40B4-BE49-F238E27FC236}">
                <a16:creationId xmlns:a16="http://schemas.microsoft.com/office/drawing/2014/main" id="{8479E089-BE31-235B-6E4E-47CCD52A4B2B}"/>
              </a:ext>
            </a:extLst>
          </p:cNvPr>
          <p:cNvPicPr>
            <a:picLocks noChangeAspect="1"/>
          </p:cNvPicPr>
          <p:nvPr/>
        </p:nvPicPr>
        <p:blipFill>
          <a:blip r:embed="rId3"/>
          <a:stretch>
            <a:fillRect/>
          </a:stretch>
        </p:blipFill>
        <p:spPr>
          <a:xfrm>
            <a:off x="-3369" y="1828219"/>
            <a:ext cx="4532274" cy="4093660"/>
          </a:xfrm>
          <a:prstGeom prst="rect">
            <a:avLst/>
          </a:prstGeom>
        </p:spPr>
      </p:pic>
      <p:cxnSp>
        <p:nvCxnSpPr>
          <p:cNvPr id="10" name="Straight Arrow Connector 9">
            <a:extLst>
              <a:ext uri="{FF2B5EF4-FFF2-40B4-BE49-F238E27FC236}">
                <a16:creationId xmlns:a16="http://schemas.microsoft.com/office/drawing/2014/main" id="{CA71C0D1-3E66-B3DD-F6DE-A8A934A068EA}"/>
              </a:ext>
            </a:extLst>
          </p:cNvPr>
          <p:cNvCxnSpPr/>
          <p:nvPr/>
        </p:nvCxnSpPr>
        <p:spPr>
          <a:xfrm flipH="1">
            <a:off x="4624795" y="1831878"/>
            <a:ext cx="11150" cy="4105506"/>
          </a:xfrm>
          <a:prstGeom prst="straightConnector1">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96603808-5DB1-EE9F-51E1-C7661D1B9BD5}"/>
              </a:ext>
            </a:extLst>
          </p:cNvPr>
          <p:cNvSpPr txBox="1"/>
          <p:nvPr/>
        </p:nvSpPr>
        <p:spPr>
          <a:xfrm>
            <a:off x="400515" y="6109009"/>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Variance explained by different omics across all factors</a:t>
            </a:r>
            <a:endParaRPr lang="en-US"/>
          </a:p>
        </p:txBody>
      </p:sp>
      <p:sp>
        <p:nvSpPr>
          <p:cNvPr id="14" name="TextBox 13">
            <a:extLst>
              <a:ext uri="{FF2B5EF4-FFF2-40B4-BE49-F238E27FC236}">
                <a16:creationId xmlns:a16="http://schemas.microsoft.com/office/drawing/2014/main" id="{496874C8-08AE-904B-F33B-14EBBE1CB336}"/>
              </a:ext>
            </a:extLst>
          </p:cNvPr>
          <p:cNvSpPr txBox="1"/>
          <p:nvPr/>
        </p:nvSpPr>
        <p:spPr>
          <a:xfrm>
            <a:off x="5496622" y="6112726"/>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Variance explained by different omics</a:t>
            </a:r>
            <a:endParaRPr lang="en-US"/>
          </a:p>
        </p:txBody>
      </p:sp>
    </p:spTree>
    <p:extLst>
      <p:ext uri="{BB962C8B-B14F-4D97-AF65-F5344CB8AC3E}">
        <p14:creationId xmlns:p14="http://schemas.microsoft.com/office/powerpoint/2010/main" val="3476687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3FD04-A53B-68A4-5C03-409C5F610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6A411-ECF0-A871-3D8A-30BB1F872D1F}"/>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Top Features weights </a:t>
            </a:r>
            <a:endParaRPr lang="en-US"/>
          </a:p>
        </p:txBody>
      </p:sp>
      <p:cxnSp>
        <p:nvCxnSpPr>
          <p:cNvPr id="4" name="Straight Arrow Connector 3">
            <a:extLst>
              <a:ext uri="{FF2B5EF4-FFF2-40B4-BE49-F238E27FC236}">
                <a16:creationId xmlns:a16="http://schemas.microsoft.com/office/drawing/2014/main" id="{60B38E6D-9D9D-6A33-356D-74D92C1E62E8}"/>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B3C5EF5A-901C-DEF2-4DDB-E1688FBFB5DC}"/>
              </a:ext>
            </a:extLst>
          </p:cNvPr>
          <p:cNvSpPr txBox="1"/>
          <p:nvPr/>
        </p:nvSpPr>
        <p:spPr>
          <a:xfrm>
            <a:off x="614246" y="2008067"/>
            <a:ext cx="803352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p>
          <a:p>
            <a:r>
              <a:rPr lang="en-US" sz="2400"/>
              <a:t>We are interested in factor 13 as it strongly correlates with one of the given covariates (Sample Type). </a:t>
            </a:r>
            <a:endParaRPr lang="en-US"/>
          </a:p>
          <a:p>
            <a:endParaRPr lang="en-US" sz="2400"/>
          </a:p>
          <a:p>
            <a:endParaRPr lang="en-US" sz="2400"/>
          </a:p>
          <a:p>
            <a:pPr algn="l"/>
            <a:r>
              <a:rPr lang="en-US" sz="2400"/>
              <a:t>This factor captures about 0.9% of variability in our data with 0.66% for Expression and 0.23% for Methylation and almost 0% for miRNA.</a:t>
            </a:r>
          </a:p>
          <a:p>
            <a:endParaRPr lang="en-US" sz="2400">
              <a:cs typeface="Calibri" panose="020F0502020204030204"/>
            </a:endParaRPr>
          </a:p>
          <a:p>
            <a:r>
              <a:rPr lang="en-US" sz="2400">
                <a:cs typeface="Calibri" panose="020F0502020204030204"/>
              </a:rPr>
              <a:t>We will investigate Top 10 features of each view for factor 13</a:t>
            </a:r>
          </a:p>
        </p:txBody>
      </p:sp>
    </p:spTree>
    <p:extLst>
      <p:ext uri="{BB962C8B-B14F-4D97-AF65-F5344CB8AC3E}">
        <p14:creationId xmlns:p14="http://schemas.microsoft.com/office/powerpoint/2010/main" val="3893510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53FF6-E686-89AA-325B-EEF657A4E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9030E-1B0C-A069-74DA-C1107A81379A}"/>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Top Features weights </a:t>
            </a:r>
            <a:endParaRPr lang="en-US" sz="4500">
              <a:solidFill>
                <a:srgbClr val="0070C0"/>
              </a:solidFill>
              <a:ea typeface="+mj-lt"/>
              <a:cs typeface="+mj-lt"/>
            </a:endParaRPr>
          </a:p>
        </p:txBody>
      </p:sp>
      <p:cxnSp>
        <p:nvCxnSpPr>
          <p:cNvPr id="4" name="Straight Arrow Connector 3">
            <a:extLst>
              <a:ext uri="{FF2B5EF4-FFF2-40B4-BE49-F238E27FC236}">
                <a16:creationId xmlns:a16="http://schemas.microsoft.com/office/drawing/2014/main" id="{7CBA6D92-AF8E-E522-F80E-55279991EEE7}"/>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EBFB47B7-7F7E-33C1-2DC8-C77EBA2A7321}"/>
              </a:ext>
            </a:extLst>
          </p:cNvPr>
          <p:cNvCxnSpPr/>
          <p:nvPr/>
        </p:nvCxnSpPr>
        <p:spPr>
          <a:xfrm flipH="1">
            <a:off x="4624795" y="1831878"/>
            <a:ext cx="11150" cy="4105506"/>
          </a:xfrm>
          <a:prstGeom prst="straightConnector1">
            <a:avLst/>
          </a:prstGeom>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56376505-A5BF-8670-6A03-5714CAB01476}"/>
              </a:ext>
            </a:extLst>
          </p:cNvPr>
          <p:cNvPicPr>
            <a:picLocks noChangeAspect="1"/>
          </p:cNvPicPr>
          <p:nvPr/>
        </p:nvPicPr>
        <p:blipFill>
          <a:blip r:embed="rId2"/>
          <a:stretch>
            <a:fillRect/>
          </a:stretch>
        </p:blipFill>
        <p:spPr>
          <a:xfrm>
            <a:off x="879437" y="1642366"/>
            <a:ext cx="7515225" cy="4679099"/>
          </a:xfrm>
          <a:prstGeom prst="rect">
            <a:avLst/>
          </a:prstGeom>
        </p:spPr>
      </p:pic>
      <p:sp>
        <p:nvSpPr>
          <p:cNvPr id="6" name="TextBox 5">
            <a:extLst>
              <a:ext uri="{FF2B5EF4-FFF2-40B4-BE49-F238E27FC236}">
                <a16:creationId xmlns:a16="http://schemas.microsoft.com/office/drawing/2014/main" id="{768EF8AA-7346-8364-8B3C-D49526F15B02}"/>
              </a:ext>
            </a:extLst>
          </p:cNvPr>
          <p:cNvSpPr txBox="1"/>
          <p:nvPr/>
        </p:nvSpPr>
        <p:spPr>
          <a:xfrm>
            <a:off x="2751564" y="6313448"/>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Variance explained by different omics for factor 13</a:t>
            </a:r>
            <a:endParaRPr lang="en-US"/>
          </a:p>
        </p:txBody>
      </p:sp>
    </p:spTree>
    <p:extLst>
      <p:ext uri="{BB962C8B-B14F-4D97-AF65-F5344CB8AC3E}">
        <p14:creationId xmlns:p14="http://schemas.microsoft.com/office/powerpoint/2010/main" val="1732974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E4E16-EB00-1D46-2017-CEEF4EC86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2BB79-F7AB-ED81-9CE3-A134AB2C3B0F}"/>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Top Features weights </a:t>
            </a:r>
            <a:endParaRPr lang="en-US" sz="4500">
              <a:solidFill>
                <a:srgbClr val="0070C0"/>
              </a:solidFill>
              <a:ea typeface="+mj-lt"/>
              <a:cs typeface="+mj-lt"/>
            </a:endParaRPr>
          </a:p>
        </p:txBody>
      </p:sp>
      <p:cxnSp>
        <p:nvCxnSpPr>
          <p:cNvPr id="4" name="Straight Arrow Connector 3">
            <a:extLst>
              <a:ext uri="{FF2B5EF4-FFF2-40B4-BE49-F238E27FC236}">
                <a16:creationId xmlns:a16="http://schemas.microsoft.com/office/drawing/2014/main" id="{EB936BA1-5D12-3E57-25D0-7BE383A0AC48}"/>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18AA9B11-33F1-777F-FE77-E3E9BA96775D}"/>
              </a:ext>
            </a:extLst>
          </p:cNvPr>
          <p:cNvCxnSpPr/>
          <p:nvPr/>
        </p:nvCxnSpPr>
        <p:spPr>
          <a:xfrm flipH="1">
            <a:off x="4624795" y="1831878"/>
            <a:ext cx="11150" cy="4105506"/>
          </a:xfrm>
          <a:prstGeom prst="straightConnector1">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84881CFA-FB10-D162-5CDE-38C9BFFBFFF0}"/>
              </a:ext>
            </a:extLst>
          </p:cNvPr>
          <p:cNvSpPr txBox="1"/>
          <p:nvPr/>
        </p:nvSpPr>
        <p:spPr>
          <a:xfrm>
            <a:off x="409808" y="6174058"/>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Top 10 weights for Methylation features of factor 13</a:t>
            </a:r>
            <a:endParaRPr lang="en-US"/>
          </a:p>
        </p:txBody>
      </p:sp>
      <p:sp>
        <p:nvSpPr>
          <p:cNvPr id="14" name="TextBox 13">
            <a:extLst>
              <a:ext uri="{FF2B5EF4-FFF2-40B4-BE49-F238E27FC236}">
                <a16:creationId xmlns:a16="http://schemas.microsoft.com/office/drawing/2014/main" id="{6819F2D9-E60C-A7AD-985F-008ABA2FF1B3}"/>
              </a:ext>
            </a:extLst>
          </p:cNvPr>
          <p:cNvSpPr txBox="1"/>
          <p:nvPr/>
        </p:nvSpPr>
        <p:spPr>
          <a:xfrm>
            <a:off x="5347939" y="6177775"/>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Top 10 weights for Expression features of factor 13</a:t>
            </a:r>
            <a:endParaRPr lang="en-US"/>
          </a:p>
        </p:txBody>
      </p:sp>
      <p:pic>
        <p:nvPicPr>
          <p:cNvPr id="3" name="Picture 2" descr="A graph with black lines&#10;&#10;Description automatically generated">
            <a:extLst>
              <a:ext uri="{FF2B5EF4-FFF2-40B4-BE49-F238E27FC236}">
                <a16:creationId xmlns:a16="http://schemas.microsoft.com/office/drawing/2014/main" id="{C43CC31C-BF99-F1EA-CACB-9AAD7F1772DA}"/>
              </a:ext>
            </a:extLst>
          </p:cNvPr>
          <p:cNvPicPr>
            <a:picLocks noChangeAspect="1"/>
          </p:cNvPicPr>
          <p:nvPr/>
        </p:nvPicPr>
        <p:blipFill>
          <a:blip r:embed="rId2"/>
          <a:stretch>
            <a:fillRect/>
          </a:stretch>
        </p:blipFill>
        <p:spPr>
          <a:xfrm>
            <a:off x="61680" y="1744585"/>
            <a:ext cx="4448641" cy="4372440"/>
          </a:xfrm>
          <a:prstGeom prst="rect">
            <a:avLst/>
          </a:prstGeom>
        </p:spPr>
      </p:pic>
      <p:pic>
        <p:nvPicPr>
          <p:cNvPr id="5" name="Picture 4" descr="A graph with lines and numbers&#10;&#10;Description automatically generated">
            <a:extLst>
              <a:ext uri="{FF2B5EF4-FFF2-40B4-BE49-F238E27FC236}">
                <a16:creationId xmlns:a16="http://schemas.microsoft.com/office/drawing/2014/main" id="{885AA65E-7F69-5BEE-D8B6-3C096C9D9DD6}"/>
              </a:ext>
            </a:extLst>
          </p:cNvPr>
          <p:cNvPicPr>
            <a:picLocks noChangeAspect="1"/>
          </p:cNvPicPr>
          <p:nvPr/>
        </p:nvPicPr>
        <p:blipFill>
          <a:blip r:embed="rId3"/>
          <a:stretch>
            <a:fillRect/>
          </a:stretch>
        </p:blipFill>
        <p:spPr>
          <a:xfrm>
            <a:off x="4642974" y="1716708"/>
            <a:ext cx="4448640" cy="4400316"/>
          </a:xfrm>
          <a:prstGeom prst="rect">
            <a:avLst/>
          </a:prstGeom>
        </p:spPr>
      </p:pic>
    </p:spTree>
    <p:extLst>
      <p:ext uri="{BB962C8B-B14F-4D97-AF65-F5344CB8AC3E}">
        <p14:creationId xmlns:p14="http://schemas.microsoft.com/office/powerpoint/2010/main" val="1153092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8BF69-1798-E978-5339-9BD1FE7F3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FDF3E4-80B8-8D5E-7EF0-0C6D31E1FF51}"/>
              </a:ext>
            </a:extLst>
          </p:cNvPr>
          <p:cNvSpPr>
            <a:spLocks noGrp="1"/>
          </p:cNvSpPr>
          <p:nvPr>
            <p:ph type="title"/>
          </p:nvPr>
        </p:nvSpPr>
        <p:spPr>
          <a:xfrm>
            <a:off x="628650" y="179272"/>
            <a:ext cx="7886700" cy="1325563"/>
          </a:xfrm>
        </p:spPr>
        <p:txBody>
          <a:bodyPr>
            <a:normAutofit/>
          </a:bodyPr>
          <a:lstStyle/>
          <a:p>
            <a:r>
              <a:rPr lang="en-US" sz="4500" b="1" dirty="0">
                <a:solidFill>
                  <a:srgbClr val="0070C0"/>
                </a:solidFill>
                <a:ea typeface="+mj-lt"/>
                <a:cs typeface="+mj-lt"/>
              </a:rPr>
              <a:t>Top Features weights </a:t>
            </a:r>
            <a:endParaRPr lang="en-US" sz="4500" dirty="0">
              <a:solidFill>
                <a:srgbClr val="0070C0"/>
              </a:solidFill>
              <a:ea typeface="+mj-lt"/>
              <a:cs typeface="+mj-lt"/>
            </a:endParaRPr>
          </a:p>
        </p:txBody>
      </p:sp>
      <p:cxnSp>
        <p:nvCxnSpPr>
          <p:cNvPr id="4" name="Straight Arrow Connector 3">
            <a:extLst>
              <a:ext uri="{FF2B5EF4-FFF2-40B4-BE49-F238E27FC236}">
                <a16:creationId xmlns:a16="http://schemas.microsoft.com/office/drawing/2014/main" id="{1F4274CA-B2EA-81EF-9989-707126D54720}"/>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AF27EAD6-A40C-FCB2-CBE8-4DA91A578331}"/>
              </a:ext>
            </a:extLst>
          </p:cNvPr>
          <p:cNvCxnSpPr/>
          <p:nvPr/>
        </p:nvCxnSpPr>
        <p:spPr>
          <a:xfrm flipH="1">
            <a:off x="4624795" y="1831878"/>
            <a:ext cx="11150" cy="4105506"/>
          </a:xfrm>
          <a:prstGeom prst="straightConnector1">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A01322DD-612E-4D1D-6944-2996539E30A8}"/>
              </a:ext>
            </a:extLst>
          </p:cNvPr>
          <p:cNvSpPr txBox="1"/>
          <p:nvPr/>
        </p:nvSpPr>
        <p:spPr>
          <a:xfrm>
            <a:off x="409808" y="6174058"/>
            <a:ext cx="40070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Top 10 weights for miRNA features of factor 13</a:t>
            </a:r>
            <a:endParaRPr lang="en-US"/>
          </a:p>
        </p:txBody>
      </p:sp>
      <p:sp>
        <p:nvSpPr>
          <p:cNvPr id="14" name="TextBox 13">
            <a:extLst>
              <a:ext uri="{FF2B5EF4-FFF2-40B4-BE49-F238E27FC236}">
                <a16:creationId xmlns:a16="http://schemas.microsoft.com/office/drawing/2014/main" id="{1153360A-9EC3-8FEA-A772-B086671251C6}"/>
              </a:ext>
            </a:extLst>
          </p:cNvPr>
          <p:cNvSpPr txBox="1"/>
          <p:nvPr/>
        </p:nvSpPr>
        <p:spPr>
          <a:xfrm>
            <a:off x="5205657" y="6177775"/>
            <a:ext cx="40070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scatter plot for top 10 miRNA features plotted against factor 13 values</a:t>
            </a:r>
            <a:endParaRPr lang="en-US"/>
          </a:p>
        </p:txBody>
      </p:sp>
      <p:pic>
        <p:nvPicPr>
          <p:cNvPr id="6" name="Picture 5" descr="A graph with black lines&#10;&#10;Description automatically generated">
            <a:extLst>
              <a:ext uri="{FF2B5EF4-FFF2-40B4-BE49-F238E27FC236}">
                <a16:creationId xmlns:a16="http://schemas.microsoft.com/office/drawing/2014/main" id="{7225F933-61C7-971C-5A31-0C3077E9EE85}"/>
              </a:ext>
            </a:extLst>
          </p:cNvPr>
          <p:cNvPicPr>
            <a:picLocks noChangeAspect="1"/>
          </p:cNvPicPr>
          <p:nvPr/>
        </p:nvPicPr>
        <p:blipFill>
          <a:blip r:embed="rId2"/>
          <a:stretch>
            <a:fillRect/>
          </a:stretch>
        </p:blipFill>
        <p:spPr>
          <a:xfrm>
            <a:off x="117436" y="1716707"/>
            <a:ext cx="4272079" cy="440031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1F570864-4B4E-6B80-E18B-52D07B697626}"/>
              </a:ext>
            </a:extLst>
          </p:cNvPr>
          <p:cNvPicPr>
            <a:picLocks noChangeAspect="1"/>
          </p:cNvPicPr>
          <p:nvPr/>
        </p:nvPicPr>
        <p:blipFill>
          <a:blip r:embed="rId3"/>
          <a:stretch>
            <a:fillRect/>
          </a:stretch>
        </p:blipFill>
        <p:spPr>
          <a:xfrm>
            <a:off x="4754486" y="1837512"/>
            <a:ext cx="4346421" cy="4168001"/>
          </a:xfrm>
          <a:prstGeom prst="rect">
            <a:avLst/>
          </a:prstGeom>
        </p:spPr>
      </p:pic>
    </p:spTree>
    <p:extLst>
      <p:ext uri="{BB962C8B-B14F-4D97-AF65-F5344CB8AC3E}">
        <p14:creationId xmlns:p14="http://schemas.microsoft.com/office/powerpoint/2010/main" val="1602249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6D9C6-B8B8-5E4C-CD87-3784919041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B3B8E-C67D-2194-2D92-151149EFBA74}"/>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Top Features weights </a:t>
            </a:r>
            <a:endParaRPr lang="en-US" sz="4500">
              <a:solidFill>
                <a:srgbClr val="0070C0"/>
              </a:solidFill>
              <a:ea typeface="+mj-lt"/>
              <a:cs typeface="+mj-lt"/>
            </a:endParaRPr>
          </a:p>
        </p:txBody>
      </p:sp>
      <p:cxnSp>
        <p:nvCxnSpPr>
          <p:cNvPr id="4" name="Straight Arrow Connector 3">
            <a:extLst>
              <a:ext uri="{FF2B5EF4-FFF2-40B4-BE49-F238E27FC236}">
                <a16:creationId xmlns:a16="http://schemas.microsoft.com/office/drawing/2014/main" id="{A59ECD9D-0ABC-7257-DFF0-37C8A6824256}"/>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D5AA26D-9619-465C-F648-3A7D3FD16F10}"/>
              </a:ext>
            </a:extLst>
          </p:cNvPr>
          <p:cNvCxnSpPr/>
          <p:nvPr/>
        </p:nvCxnSpPr>
        <p:spPr>
          <a:xfrm flipH="1">
            <a:off x="4624795" y="1831878"/>
            <a:ext cx="11150" cy="4105506"/>
          </a:xfrm>
          <a:prstGeom prst="straightConnector1">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C375E573-7593-46E9-CF8F-EAD418AC63FB}"/>
              </a:ext>
            </a:extLst>
          </p:cNvPr>
          <p:cNvSpPr txBox="1"/>
          <p:nvPr/>
        </p:nvSpPr>
        <p:spPr>
          <a:xfrm>
            <a:off x="409808" y="6174058"/>
            <a:ext cx="40070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scatter plot for top 10 Methylation features plotted against factor 13 values </a:t>
            </a:r>
            <a:endParaRPr lang="en-US"/>
          </a:p>
        </p:txBody>
      </p:sp>
      <p:sp>
        <p:nvSpPr>
          <p:cNvPr id="14" name="TextBox 13">
            <a:extLst>
              <a:ext uri="{FF2B5EF4-FFF2-40B4-BE49-F238E27FC236}">
                <a16:creationId xmlns:a16="http://schemas.microsoft.com/office/drawing/2014/main" id="{D7F8B65E-8752-8A18-7025-8CCE3AFF61F4}"/>
              </a:ext>
            </a:extLst>
          </p:cNvPr>
          <p:cNvSpPr txBox="1"/>
          <p:nvPr/>
        </p:nvSpPr>
        <p:spPr>
          <a:xfrm>
            <a:off x="5082346" y="6177775"/>
            <a:ext cx="40070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scatter plot for top 10 Expression features plotted against factor 13 values </a:t>
            </a:r>
            <a:endParaRPr lang="en-US"/>
          </a:p>
        </p:txBody>
      </p:sp>
      <p:pic>
        <p:nvPicPr>
          <p:cNvPr id="3" name="Picture 2" descr="A screenshot of a graph&#10;&#10;Description automatically generated">
            <a:extLst>
              <a:ext uri="{FF2B5EF4-FFF2-40B4-BE49-F238E27FC236}">
                <a16:creationId xmlns:a16="http://schemas.microsoft.com/office/drawing/2014/main" id="{2DA650BA-7877-0DD4-0D56-80DF4D752562}"/>
              </a:ext>
            </a:extLst>
          </p:cNvPr>
          <p:cNvPicPr>
            <a:picLocks noChangeAspect="1"/>
          </p:cNvPicPr>
          <p:nvPr/>
        </p:nvPicPr>
        <p:blipFill>
          <a:blip r:embed="rId2"/>
          <a:stretch>
            <a:fillRect/>
          </a:stretch>
        </p:blipFill>
        <p:spPr>
          <a:xfrm>
            <a:off x="226289" y="1829492"/>
            <a:ext cx="4280677" cy="410962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6E1B6064-ED0C-F392-8533-61A40FC54905}"/>
              </a:ext>
            </a:extLst>
          </p:cNvPr>
          <p:cNvPicPr>
            <a:picLocks noChangeAspect="1"/>
          </p:cNvPicPr>
          <p:nvPr/>
        </p:nvPicPr>
        <p:blipFill>
          <a:blip r:embed="rId3"/>
          <a:stretch>
            <a:fillRect/>
          </a:stretch>
        </p:blipFill>
        <p:spPr>
          <a:xfrm>
            <a:off x="4741375" y="1829491"/>
            <a:ext cx="4233251" cy="4318304"/>
          </a:xfrm>
          <a:prstGeom prst="rect">
            <a:avLst/>
          </a:prstGeom>
        </p:spPr>
      </p:pic>
    </p:spTree>
    <p:extLst>
      <p:ext uri="{BB962C8B-B14F-4D97-AF65-F5344CB8AC3E}">
        <p14:creationId xmlns:p14="http://schemas.microsoft.com/office/powerpoint/2010/main" val="4211539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617985-F04A-2158-E31A-4F1D178C3133}"/>
              </a:ext>
            </a:extLst>
          </p:cNvPr>
          <p:cNvPicPr>
            <a:picLocks noChangeAspect="1"/>
          </p:cNvPicPr>
          <p:nvPr/>
        </p:nvPicPr>
        <p:blipFill>
          <a:blip r:embed="rId2"/>
          <a:stretch>
            <a:fillRect/>
          </a:stretch>
        </p:blipFill>
        <p:spPr>
          <a:xfrm>
            <a:off x="56913" y="106727"/>
            <a:ext cx="8982746" cy="6635060"/>
          </a:xfrm>
          <a:prstGeom prst="rect">
            <a:avLst/>
          </a:prstGeom>
        </p:spPr>
      </p:pic>
    </p:spTree>
    <p:extLst>
      <p:ext uri="{BB962C8B-B14F-4D97-AF65-F5344CB8AC3E}">
        <p14:creationId xmlns:p14="http://schemas.microsoft.com/office/powerpoint/2010/main" val="4252842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data analysis&#10;&#10;Description automatically generated">
            <a:extLst>
              <a:ext uri="{FF2B5EF4-FFF2-40B4-BE49-F238E27FC236}">
                <a16:creationId xmlns:a16="http://schemas.microsoft.com/office/drawing/2014/main" id="{57AFC5B8-3CF4-C493-3D0D-8A9A64C8C837}"/>
              </a:ext>
            </a:extLst>
          </p:cNvPr>
          <p:cNvPicPr>
            <a:picLocks noChangeAspect="1"/>
          </p:cNvPicPr>
          <p:nvPr/>
        </p:nvPicPr>
        <p:blipFill>
          <a:blip r:embed="rId2"/>
          <a:stretch>
            <a:fillRect/>
          </a:stretch>
        </p:blipFill>
        <p:spPr>
          <a:xfrm>
            <a:off x="141611" y="372"/>
            <a:ext cx="8850663" cy="6644839"/>
          </a:xfrm>
          <a:prstGeom prst="rect">
            <a:avLst/>
          </a:prstGeom>
        </p:spPr>
      </p:pic>
    </p:spTree>
    <p:extLst>
      <p:ext uri="{BB962C8B-B14F-4D97-AF65-F5344CB8AC3E}">
        <p14:creationId xmlns:p14="http://schemas.microsoft.com/office/powerpoint/2010/main" val="536814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E8026-14A1-A548-E17F-A1F5A7D280B8}"/>
              </a:ext>
            </a:extLst>
          </p:cNvPr>
          <p:cNvPicPr>
            <a:picLocks noChangeAspect="1"/>
          </p:cNvPicPr>
          <p:nvPr/>
        </p:nvPicPr>
        <p:blipFill>
          <a:blip r:embed="rId2"/>
          <a:stretch>
            <a:fillRect/>
          </a:stretch>
        </p:blipFill>
        <p:spPr>
          <a:xfrm>
            <a:off x="50575" y="111637"/>
            <a:ext cx="9052963" cy="6402077"/>
          </a:xfrm>
          <a:prstGeom prst="rect">
            <a:avLst/>
          </a:prstGeom>
        </p:spPr>
      </p:pic>
    </p:spTree>
    <p:extLst>
      <p:ext uri="{BB962C8B-B14F-4D97-AF65-F5344CB8AC3E}">
        <p14:creationId xmlns:p14="http://schemas.microsoft.com/office/powerpoint/2010/main" val="2165031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6">
          <a:extLst>
            <a:ext uri="{FF2B5EF4-FFF2-40B4-BE49-F238E27FC236}">
              <a16:creationId xmlns:a16="http://schemas.microsoft.com/office/drawing/2014/main" id="{A58EAA6C-0827-199A-BAED-1FBED69E5ADF}"/>
            </a:ext>
          </a:extLst>
        </p:cNvPr>
        <p:cNvGrpSpPr/>
        <p:nvPr/>
      </p:nvGrpSpPr>
      <p:grpSpPr>
        <a:xfrm>
          <a:off x="0" y="0"/>
          <a:ext cx="0" cy="0"/>
          <a:chOff x="0" y="0"/>
          <a:chExt cx="0" cy="0"/>
        </a:xfrm>
      </p:grpSpPr>
      <p:sp>
        <p:nvSpPr>
          <p:cNvPr id="1547" name="Google Shape;1547;p35">
            <a:extLst>
              <a:ext uri="{FF2B5EF4-FFF2-40B4-BE49-F238E27FC236}">
                <a16:creationId xmlns:a16="http://schemas.microsoft.com/office/drawing/2014/main" id="{DE1A5EF4-79FE-6AA7-BEFE-A6B04A83453D}"/>
              </a:ext>
            </a:extLst>
          </p:cNvPr>
          <p:cNvSpPr txBox="1">
            <a:spLocks noGrp="1"/>
          </p:cNvSpPr>
          <p:nvPr>
            <p:ph type="title"/>
          </p:nvPr>
        </p:nvSpPr>
        <p:spPr>
          <a:xfrm>
            <a:off x="1565864" y="3433662"/>
            <a:ext cx="6019197" cy="837300"/>
          </a:xfrm>
          <a:prstGeom prst="rect">
            <a:avLst/>
          </a:prstGeom>
        </p:spPr>
        <p:txBody>
          <a:bodyPr spcFirstLastPara="1" wrap="square" lIns="91425" tIns="91425" rIns="91425" bIns="91425" anchor="b" anchorCtr="0">
            <a:noAutofit/>
          </a:bodyPr>
          <a:lstStyle/>
          <a:p>
            <a:r>
              <a:rPr lang="en"/>
              <a:t>MiRNA-Seq Analysis</a:t>
            </a:r>
          </a:p>
        </p:txBody>
      </p:sp>
      <p:sp>
        <p:nvSpPr>
          <p:cNvPr id="1548" name="Google Shape;1548;p35">
            <a:extLst>
              <a:ext uri="{FF2B5EF4-FFF2-40B4-BE49-F238E27FC236}">
                <a16:creationId xmlns:a16="http://schemas.microsoft.com/office/drawing/2014/main" id="{D4F0DED0-EA80-8BEF-5129-82D1CCBE16A0}"/>
              </a:ext>
            </a:extLst>
          </p:cNvPr>
          <p:cNvSpPr txBox="1">
            <a:spLocks noGrp="1"/>
          </p:cNvSpPr>
          <p:nvPr>
            <p:ph type="title" idx="2"/>
          </p:nvPr>
        </p:nvSpPr>
        <p:spPr>
          <a:xfrm>
            <a:off x="3834363" y="228091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1928842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8C7BA-1575-8020-2A85-2AE2DDA57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6579F9-B7F2-FF7D-4FD8-B880E2ECC161}"/>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Top Features weights </a:t>
            </a:r>
            <a:endParaRPr lang="en-US"/>
          </a:p>
        </p:txBody>
      </p:sp>
      <p:cxnSp>
        <p:nvCxnSpPr>
          <p:cNvPr id="4" name="Straight Arrow Connector 3">
            <a:extLst>
              <a:ext uri="{FF2B5EF4-FFF2-40B4-BE49-F238E27FC236}">
                <a16:creationId xmlns:a16="http://schemas.microsoft.com/office/drawing/2014/main" id="{47BE20C0-7E80-7143-1F93-98F3616297CD}"/>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6D39FBB9-74D0-3007-1AE6-87BB315C5701}"/>
              </a:ext>
            </a:extLst>
          </p:cNvPr>
          <p:cNvSpPr txBox="1"/>
          <p:nvPr/>
        </p:nvSpPr>
        <p:spPr>
          <a:xfrm>
            <a:off x="624361" y="2058642"/>
            <a:ext cx="802340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p>
          <a:p>
            <a:r>
              <a:rPr lang="en-US" sz="2400"/>
              <a:t>We notice that there is some kind of cluster specially in top 10 features of expression view of factor 13 </a:t>
            </a:r>
            <a:r>
              <a:rPr lang="en-US" sz="2400">
                <a:ea typeface="+mn-lt"/>
                <a:cs typeface="+mn-lt"/>
              </a:rPr>
              <a:t>however we can’t say that it is a complete clustering.</a:t>
            </a:r>
          </a:p>
          <a:p>
            <a:endParaRPr lang="en-US" sz="2400">
              <a:ea typeface="+mn-lt"/>
              <a:cs typeface="+mn-lt"/>
            </a:endParaRPr>
          </a:p>
          <a:p>
            <a:r>
              <a:rPr lang="en-US" sz="2400">
                <a:ea typeface="+mn-lt"/>
                <a:cs typeface="+mn-lt"/>
              </a:rPr>
              <a:t> We suggest maybe there is some kind of hidden structure in primary tumor samples that can be detected using supervised data clustering method</a:t>
            </a:r>
            <a:endParaRPr lang="en-US" sz="2400">
              <a:cs typeface="Calibri" panose="020F0502020204030204"/>
            </a:endParaRPr>
          </a:p>
        </p:txBody>
      </p:sp>
    </p:spTree>
    <p:extLst>
      <p:ext uri="{BB962C8B-B14F-4D97-AF65-F5344CB8AC3E}">
        <p14:creationId xmlns:p14="http://schemas.microsoft.com/office/powerpoint/2010/main" val="3125845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AA819-18A9-C40B-8B52-A38F2EEA2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856F3-F71D-426D-D5DB-64E745E37BBF}"/>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Functional enrichment analysis</a:t>
            </a:r>
            <a:endParaRPr lang="en-US" b="1">
              <a:ea typeface="Calibri Light"/>
              <a:cs typeface="Calibri Light"/>
            </a:endParaRPr>
          </a:p>
        </p:txBody>
      </p:sp>
      <p:cxnSp>
        <p:nvCxnSpPr>
          <p:cNvPr id="4" name="Straight Arrow Connector 3">
            <a:extLst>
              <a:ext uri="{FF2B5EF4-FFF2-40B4-BE49-F238E27FC236}">
                <a16:creationId xmlns:a16="http://schemas.microsoft.com/office/drawing/2014/main" id="{20A7A350-E1CF-6A4B-8904-45507A7034B7}"/>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31C8472F-9A88-B1C7-9F74-247BEC8DE3D0}"/>
              </a:ext>
            </a:extLst>
          </p:cNvPr>
          <p:cNvSpPr txBox="1"/>
          <p:nvPr/>
        </p:nvSpPr>
        <p:spPr>
          <a:xfrm>
            <a:off x="548582" y="1641857"/>
            <a:ext cx="8023408"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Functional enrichment analysis for top 10 genes for factor 13 and factor 3 are done through </a:t>
            </a:r>
            <a:r>
              <a:rPr lang="en-US" sz="2400" err="1">
                <a:ea typeface="+mn-lt"/>
                <a:cs typeface="+mn-lt"/>
              </a:rPr>
              <a:t>gProfiler</a:t>
            </a:r>
            <a:r>
              <a:rPr lang="en-US" sz="2400">
                <a:ea typeface="+mn-lt"/>
                <a:cs typeface="+mn-lt"/>
              </a:rPr>
              <a:t> with the following options:</a:t>
            </a:r>
          </a:p>
          <a:p>
            <a:endParaRPr lang="en-US" sz="2400">
              <a:ea typeface="+mn-lt"/>
              <a:cs typeface="+mn-lt"/>
            </a:endParaRPr>
          </a:p>
          <a:p>
            <a:pPr marL="342900" indent="-342900">
              <a:buFont typeface="Arial"/>
              <a:buChar char="•"/>
            </a:pPr>
            <a:r>
              <a:rPr lang="en-US" sz="2400">
                <a:ea typeface="+mn-lt"/>
                <a:cs typeface="+mn-lt"/>
              </a:rPr>
              <a:t>Organism: homo sapiens</a:t>
            </a:r>
            <a:endParaRPr lang="en-US">
              <a:ea typeface="+mn-lt"/>
              <a:cs typeface="+mn-lt"/>
            </a:endParaRPr>
          </a:p>
          <a:p>
            <a:endParaRPr lang="en-US" sz="2400">
              <a:ea typeface="+mn-lt"/>
              <a:cs typeface="+mn-lt"/>
            </a:endParaRPr>
          </a:p>
          <a:p>
            <a:pPr marL="342900" indent="-342900">
              <a:buFont typeface="Arial"/>
              <a:buChar char="•"/>
            </a:pPr>
            <a:r>
              <a:rPr lang="en-US" sz="2400">
                <a:ea typeface="+mn-lt"/>
                <a:cs typeface="+mn-lt"/>
              </a:rPr>
              <a:t>Statistical domain scope: only annotated genes</a:t>
            </a:r>
            <a:endParaRPr lang="en-US">
              <a:ea typeface="+mn-lt"/>
              <a:cs typeface="+mn-lt"/>
            </a:endParaRPr>
          </a:p>
          <a:p>
            <a:endParaRPr lang="en-US" sz="2400">
              <a:ea typeface="+mn-lt"/>
              <a:cs typeface="+mn-lt"/>
            </a:endParaRPr>
          </a:p>
          <a:p>
            <a:pPr marL="342900" indent="-342900">
              <a:buFont typeface="Arial"/>
              <a:buChar char="•"/>
            </a:pPr>
            <a:r>
              <a:rPr lang="en-US" sz="2400">
                <a:ea typeface="+mn-lt"/>
                <a:cs typeface="+mn-lt"/>
              </a:rPr>
              <a:t>Significance threshold: Bonferroni correction</a:t>
            </a:r>
            <a:endParaRPr lang="en-US">
              <a:ea typeface="+mn-lt"/>
              <a:cs typeface="+mn-lt"/>
            </a:endParaRPr>
          </a:p>
          <a:p>
            <a:endParaRPr lang="en-US" sz="2400">
              <a:ea typeface="+mn-lt"/>
              <a:cs typeface="+mn-lt"/>
            </a:endParaRPr>
          </a:p>
          <a:p>
            <a:pPr marL="342900" indent="-342900">
              <a:buFont typeface="Arial"/>
              <a:buChar char="•"/>
            </a:pPr>
            <a:r>
              <a:rPr lang="en-US" sz="2400">
                <a:ea typeface="+mn-lt"/>
                <a:cs typeface="+mn-lt"/>
              </a:rPr>
              <a:t>User threshold: 0.05</a:t>
            </a:r>
            <a:endParaRPr lang="en-US">
              <a:ea typeface="Calibri" panose="020F0502020204030204"/>
              <a:cs typeface="Calibri" panose="020F0502020204030204"/>
            </a:endParaRPr>
          </a:p>
          <a:p>
            <a:endParaRPr lang="en-US" sz="2400">
              <a:ea typeface="+mn-lt"/>
              <a:cs typeface="+mn-lt"/>
            </a:endParaRPr>
          </a:p>
          <a:p>
            <a:pPr marL="342900" indent="-342900">
              <a:buFont typeface="Arial"/>
              <a:buChar char="•"/>
            </a:pPr>
            <a:r>
              <a:rPr lang="en-US" sz="2400">
                <a:ea typeface="+mn-lt"/>
                <a:cs typeface="+mn-lt"/>
              </a:rPr>
              <a:t>Numeric IDs treated as: ENTREZENE_ACC</a:t>
            </a:r>
            <a:endParaRPr lang="en-US">
              <a:ea typeface="Calibri" panose="020F0502020204030204"/>
              <a:cs typeface="Calibri" panose="020F0502020204030204"/>
            </a:endParaRPr>
          </a:p>
        </p:txBody>
      </p:sp>
    </p:spTree>
    <p:extLst>
      <p:ext uri="{BB962C8B-B14F-4D97-AF65-F5344CB8AC3E}">
        <p14:creationId xmlns:p14="http://schemas.microsoft.com/office/powerpoint/2010/main" val="2133493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062C6-74E3-BAD0-EF8B-BC2334397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16E66-083E-1EDB-933F-B19E630CC34B}"/>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Functional enrichment analysis</a:t>
            </a:r>
            <a:endParaRPr lang="en-US" b="1">
              <a:ea typeface="Calibri Light"/>
              <a:cs typeface="Calibri Light"/>
            </a:endParaRPr>
          </a:p>
        </p:txBody>
      </p:sp>
      <p:cxnSp>
        <p:nvCxnSpPr>
          <p:cNvPr id="4" name="Straight Arrow Connector 3">
            <a:extLst>
              <a:ext uri="{FF2B5EF4-FFF2-40B4-BE49-F238E27FC236}">
                <a16:creationId xmlns:a16="http://schemas.microsoft.com/office/drawing/2014/main" id="{94591727-6C9A-14EB-1F7B-5BB638994F41}"/>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48CF149C-A844-F5E7-2F00-F7805E4823DF}"/>
              </a:ext>
            </a:extLst>
          </p:cNvPr>
          <p:cNvSpPr txBox="1"/>
          <p:nvPr/>
        </p:nvSpPr>
        <p:spPr>
          <a:xfrm>
            <a:off x="548582" y="1641857"/>
            <a:ext cx="802340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According to the following Table the most significant biological process for the top 10 genes of factor 13 are associated with biological processes linked to skin development and differentiation which is maybe linked to the uncontrollable proliferation of skin cells that associated with melanoma.</a:t>
            </a:r>
            <a:endParaRPr lang="en-US">
              <a:ea typeface="Calibri" panose="020F0502020204030204"/>
              <a:cs typeface="Calibri" panose="020F0502020204030204"/>
            </a:endParaRPr>
          </a:p>
        </p:txBody>
      </p:sp>
      <p:pic>
        <p:nvPicPr>
          <p:cNvPr id="3" name="Picture 2" descr="A screenshot of a computer&#10;&#10;Description automatically generated">
            <a:extLst>
              <a:ext uri="{FF2B5EF4-FFF2-40B4-BE49-F238E27FC236}">
                <a16:creationId xmlns:a16="http://schemas.microsoft.com/office/drawing/2014/main" id="{C7475803-13EA-B875-3037-8EA28819B407}"/>
              </a:ext>
            </a:extLst>
          </p:cNvPr>
          <p:cNvPicPr>
            <a:picLocks noChangeAspect="1"/>
          </p:cNvPicPr>
          <p:nvPr/>
        </p:nvPicPr>
        <p:blipFill>
          <a:blip r:embed="rId2"/>
          <a:stretch>
            <a:fillRect/>
          </a:stretch>
        </p:blipFill>
        <p:spPr>
          <a:xfrm>
            <a:off x="580973" y="3754098"/>
            <a:ext cx="7969425" cy="2103107"/>
          </a:xfrm>
          <a:prstGeom prst="rect">
            <a:avLst/>
          </a:prstGeom>
        </p:spPr>
      </p:pic>
      <p:sp>
        <p:nvSpPr>
          <p:cNvPr id="6" name="TextBox 5">
            <a:extLst>
              <a:ext uri="{FF2B5EF4-FFF2-40B4-BE49-F238E27FC236}">
                <a16:creationId xmlns:a16="http://schemas.microsoft.com/office/drawing/2014/main" id="{52447F80-C301-B832-63F2-3B955AB0EE2A}"/>
              </a:ext>
            </a:extLst>
          </p:cNvPr>
          <p:cNvSpPr txBox="1"/>
          <p:nvPr/>
        </p:nvSpPr>
        <p:spPr>
          <a:xfrm>
            <a:off x="1732243" y="6036054"/>
            <a:ext cx="56785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The most significant biological process contributed to the top 10 genes of factor 13</a:t>
            </a:r>
            <a:endParaRPr lang="en-US" sz="1400"/>
          </a:p>
        </p:txBody>
      </p:sp>
    </p:spTree>
    <p:extLst>
      <p:ext uri="{BB962C8B-B14F-4D97-AF65-F5344CB8AC3E}">
        <p14:creationId xmlns:p14="http://schemas.microsoft.com/office/powerpoint/2010/main" val="1681096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B357C-913A-8195-BB39-7C57E119B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97EE5-01C9-8B3C-5C7B-3D3B5C8B9433}"/>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Functional enrichment analysis</a:t>
            </a:r>
            <a:endParaRPr lang="en-US" b="1">
              <a:ea typeface="Calibri Light"/>
              <a:cs typeface="Calibri Light"/>
            </a:endParaRPr>
          </a:p>
        </p:txBody>
      </p:sp>
      <p:cxnSp>
        <p:nvCxnSpPr>
          <p:cNvPr id="4" name="Straight Arrow Connector 3">
            <a:extLst>
              <a:ext uri="{FF2B5EF4-FFF2-40B4-BE49-F238E27FC236}">
                <a16:creationId xmlns:a16="http://schemas.microsoft.com/office/drawing/2014/main" id="{1C9A612D-1840-5A96-0AF7-73F25AC3AED6}"/>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01C7BDF4-E035-0A31-6D39-089693DF9221}"/>
              </a:ext>
            </a:extLst>
          </p:cNvPr>
          <p:cNvPicPr>
            <a:picLocks noChangeAspect="1"/>
          </p:cNvPicPr>
          <p:nvPr/>
        </p:nvPicPr>
        <p:blipFill>
          <a:blip r:embed="rId2"/>
          <a:stretch>
            <a:fillRect/>
          </a:stretch>
        </p:blipFill>
        <p:spPr>
          <a:xfrm>
            <a:off x="467304" y="1630681"/>
            <a:ext cx="8196762" cy="4354427"/>
          </a:xfrm>
          <a:prstGeom prst="rect">
            <a:avLst/>
          </a:prstGeom>
        </p:spPr>
      </p:pic>
      <p:sp>
        <p:nvSpPr>
          <p:cNvPr id="8" name="TextBox 7">
            <a:extLst>
              <a:ext uri="{FF2B5EF4-FFF2-40B4-BE49-F238E27FC236}">
                <a16:creationId xmlns:a16="http://schemas.microsoft.com/office/drawing/2014/main" id="{92AC6753-DF6B-BF5C-8736-F7ACC5991EBF}"/>
              </a:ext>
            </a:extLst>
          </p:cNvPr>
          <p:cNvSpPr txBox="1"/>
          <p:nvPr/>
        </p:nvSpPr>
        <p:spPr>
          <a:xfrm>
            <a:off x="1732243" y="6036054"/>
            <a:ext cx="56785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The most significant biological process contributed to the top 10 genes of factor 3</a:t>
            </a:r>
            <a:endParaRPr lang="en-US"/>
          </a:p>
        </p:txBody>
      </p:sp>
    </p:spTree>
    <p:extLst>
      <p:ext uri="{BB962C8B-B14F-4D97-AF65-F5344CB8AC3E}">
        <p14:creationId xmlns:p14="http://schemas.microsoft.com/office/powerpoint/2010/main" val="2689371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14E22-BF18-5302-E896-1961B3707E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B7A58-5C4A-E5E0-A33A-74A32FF538B0}"/>
              </a:ext>
            </a:extLst>
          </p:cNvPr>
          <p:cNvSpPr>
            <a:spLocks noGrp="1"/>
          </p:cNvSpPr>
          <p:nvPr>
            <p:ph type="title"/>
          </p:nvPr>
        </p:nvSpPr>
        <p:spPr>
          <a:xfrm>
            <a:off x="628650" y="179272"/>
            <a:ext cx="7886700" cy="1325563"/>
          </a:xfrm>
        </p:spPr>
        <p:txBody>
          <a:bodyPr>
            <a:normAutofit/>
          </a:bodyPr>
          <a:lstStyle/>
          <a:p>
            <a:r>
              <a:rPr lang="en-US" sz="4500" b="1">
                <a:solidFill>
                  <a:srgbClr val="0070C0"/>
                </a:solidFill>
                <a:ea typeface="+mj-lt"/>
                <a:cs typeface="+mj-lt"/>
              </a:rPr>
              <a:t>Functional enrichment analysis</a:t>
            </a:r>
            <a:endParaRPr lang="en-US" b="1">
              <a:ea typeface="Calibri Light"/>
              <a:cs typeface="Calibri Light"/>
            </a:endParaRPr>
          </a:p>
        </p:txBody>
      </p:sp>
      <p:cxnSp>
        <p:nvCxnSpPr>
          <p:cNvPr id="4" name="Straight Arrow Connector 3">
            <a:extLst>
              <a:ext uri="{FF2B5EF4-FFF2-40B4-BE49-F238E27FC236}">
                <a16:creationId xmlns:a16="http://schemas.microsoft.com/office/drawing/2014/main" id="{FCEE6C59-2C17-7BC6-357B-5BB139B475BE}"/>
              </a:ext>
            </a:extLst>
          </p:cNvPr>
          <p:cNvCxnSpPr/>
          <p:nvPr/>
        </p:nvCxnSpPr>
        <p:spPr>
          <a:xfrm>
            <a:off x="681618" y="1501698"/>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40ACA935-1142-2FC9-C7EA-BE53FC2210E9}"/>
              </a:ext>
            </a:extLst>
          </p:cNvPr>
          <p:cNvSpPr txBox="1"/>
          <p:nvPr/>
        </p:nvSpPr>
        <p:spPr>
          <a:xfrm>
            <a:off x="548582" y="2273349"/>
            <a:ext cx="80234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According to the previous Table  the most significant biological process for the top 10 genes of factor 3 are associated with biological processes linked to immunity.</a:t>
            </a:r>
            <a:endParaRPr lang="en-US">
              <a:ea typeface="+mn-lt"/>
              <a:cs typeface="+mn-lt"/>
            </a:endParaRPr>
          </a:p>
          <a:p>
            <a:endParaRPr lang="en-US" sz="2400">
              <a:ea typeface="Calibri"/>
              <a:cs typeface="Calibri"/>
            </a:endParaRPr>
          </a:p>
          <a:p>
            <a:endParaRPr lang="en-US" sz="2400">
              <a:ea typeface="+mn-lt"/>
              <a:cs typeface="+mn-lt"/>
            </a:endParaRPr>
          </a:p>
          <a:p>
            <a:r>
              <a:rPr lang="en-US" sz="2400">
                <a:ea typeface="+mn-lt"/>
                <a:cs typeface="+mn-lt"/>
              </a:rPr>
              <a:t>We assume that those immunity biological processes are somehow linked to the vital status of our patients.</a:t>
            </a:r>
            <a:endParaRPr lang="en-US"/>
          </a:p>
        </p:txBody>
      </p:sp>
    </p:spTree>
    <p:extLst>
      <p:ext uri="{BB962C8B-B14F-4D97-AF65-F5344CB8AC3E}">
        <p14:creationId xmlns:p14="http://schemas.microsoft.com/office/powerpoint/2010/main" val="2410655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46">
          <a:extLst>
            <a:ext uri="{FF2B5EF4-FFF2-40B4-BE49-F238E27FC236}">
              <a16:creationId xmlns:a16="http://schemas.microsoft.com/office/drawing/2014/main" id="{D0B96F29-BBE6-10DE-DD80-BC37C677151F}"/>
            </a:ext>
          </a:extLst>
        </p:cNvPr>
        <p:cNvGrpSpPr/>
        <p:nvPr/>
      </p:nvGrpSpPr>
      <p:grpSpPr>
        <a:xfrm>
          <a:off x="0" y="0"/>
          <a:ext cx="0" cy="0"/>
          <a:chOff x="0" y="0"/>
          <a:chExt cx="0" cy="0"/>
        </a:xfrm>
      </p:grpSpPr>
      <p:sp>
        <p:nvSpPr>
          <p:cNvPr id="1547" name="Google Shape;1547;p35">
            <a:extLst>
              <a:ext uri="{FF2B5EF4-FFF2-40B4-BE49-F238E27FC236}">
                <a16:creationId xmlns:a16="http://schemas.microsoft.com/office/drawing/2014/main" id="{D7D7DD3F-ACBC-322A-9B4C-E2B3B3910B01}"/>
              </a:ext>
            </a:extLst>
          </p:cNvPr>
          <p:cNvSpPr txBox="1">
            <a:spLocks noGrp="1"/>
          </p:cNvSpPr>
          <p:nvPr>
            <p:ph type="title"/>
          </p:nvPr>
        </p:nvSpPr>
        <p:spPr>
          <a:xfrm>
            <a:off x="1565864" y="3433662"/>
            <a:ext cx="6019197" cy="837300"/>
          </a:xfrm>
          <a:prstGeom prst="rect">
            <a:avLst/>
          </a:prstGeom>
        </p:spPr>
        <p:txBody>
          <a:bodyPr spcFirstLastPara="1" wrap="square" lIns="91425" tIns="91425" rIns="91425" bIns="91425" anchor="b" anchorCtr="0">
            <a:noAutofit/>
          </a:bodyPr>
          <a:lstStyle/>
          <a:p>
            <a:r>
              <a:rPr lang="en"/>
              <a:t>References</a:t>
            </a:r>
          </a:p>
        </p:txBody>
      </p:sp>
      <p:sp>
        <p:nvSpPr>
          <p:cNvPr id="1548" name="Google Shape;1548;p35">
            <a:extLst>
              <a:ext uri="{FF2B5EF4-FFF2-40B4-BE49-F238E27FC236}">
                <a16:creationId xmlns:a16="http://schemas.microsoft.com/office/drawing/2014/main" id="{7DD65BE5-73F0-9C1D-AD30-653ADE402479}"/>
              </a:ext>
            </a:extLst>
          </p:cNvPr>
          <p:cNvSpPr txBox="1">
            <a:spLocks noGrp="1"/>
          </p:cNvSpPr>
          <p:nvPr>
            <p:ph type="title" idx="2"/>
          </p:nvPr>
        </p:nvSpPr>
        <p:spPr>
          <a:xfrm>
            <a:off x="3834363" y="2280913"/>
            <a:ext cx="1482300" cy="7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extLst>
      <p:ext uri="{BB962C8B-B14F-4D97-AF65-F5344CB8AC3E}">
        <p14:creationId xmlns:p14="http://schemas.microsoft.com/office/powerpoint/2010/main" val="1285789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4C25-6D1F-A5E8-266F-0695130EF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98D26E-73D0-FF7A-4905-052A9ABB0DCC}"/>
              </a:ext>
            </a:extLst>
          </p:cNvPr>
          <p:cNvSpPr>
            <a:spLocks noGrp="1"/>
          </p:cNvSpPr>
          <p:nvPr>
            <p:ph type="title"/>
          </p:nvPr>
        </p:nvSpPr>
        <p:spPr/>
        <p:txBody>
          <a:bodyPr>
            <a:normAutofit/>
          </a:bodyPr>
          <a:lstStyle/>
          <a:p>
            <a:r>
              <a:rPr lang="en-US" sz="4500" b="1">
                <a:solidFill>
                  <a:srgbClr val="0070C0"/>
                </a:solidFill>
                <a:ea typeface="Calibri Light"/>
                <a:cs typeface="Calibri Light"/>
              </a:rPr>
              <a:t>References </a:t>
            </a:r>
            <a:endParaRPr lang="en-US" sz="4500">
              <a:solidFill>
                <a:srgbClr val="0070C0"/>
              </a:solidFill>
            </a:endParaRPr>
          </a:p>
        </p:txBody>
      </p:sp>
      <p:cxnSp>
        <p:nvCxnSpPr>
          <p:cNvPr id="4" name="Straight Arrow Connector 3">
            <a:extLst>
              <a:ext uri="{FF2B5EF4-FFF2-40B4-BE49-F238E27FC236}">
                <a16:creationId xmlns:a16="http://schemas.microsoft.com/office/drawing/2014/main" id="{C3364172-AD38-9922-231F-3E0FFE5BF2BC}"/>
              </a:ext>
            </a:extLst>
          </p:cNvPr>
          <p:cNvCxnSpPr/>
          <p:nvPr/>
        </p:nvCxnSpPr>
        <p:spPr>
          <a:xfrm>
            <a:off x="625862" y="1440124"/>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8" name="Content Placeholder 7">
            <a:extLst>
              <a:ext uri="{FF2B5EF4-FFF2-40B4-BE49-F238E27FC236}">
                <a16:creationId xmlns:a16="http://schemas.microsoft.com/office/drawing/2014/main" id="{09046930-CE02-28C4-5FA8-3E86E8206680}"/>
              </a:ext>
            </a:extLst>
          </p:cNvPr>
          <p:cNvSpPr>
            <a:spLocks noGrp="1"/>
          </p:cNvSpPr>
          <p:nvPr>
            <p:ph idx="1"/>
          </p:nvPr>
        </p:nvSpPr>
        <p:spPr/>
        <p:txBody>
          <a:bodyPr vert="horz" lIns="91440" tIns="45720" rIns="91440" bIns="45720" rtlCol="0" anchor="t">
            <a:noAutofit/>
          </a:bodyPr>
          <a:lstStyle/>
          <a:p>
            <a:r>
              <a:rPr lang="en-US" sz="1200">
                <a:ea typeface="+mn-lt"/>
                <a:cs typeface="+mn-lt"/>
              </a:rPr>
              <a:t>Grice EA, Segre JA. The human microbiome: our second genome. Annu Rev Genomics Hum Genet. 2012 Sep;13:151-70. </a:t>
            </a:r>
          </a:p>
          <a:p>
            <a:r>
              <a:rPr lang="en-US" sz="1200">
                <a:ea typeface="+mn-lt"/>
                <a:cs typeface="+mn-lt"/>
              </a:rPr>
              <a:t>Human Microbiome Project Consortium. Structure, function and diversity of the healthy human microbiome. Nature. 2012 Jun 13;486(7402):207-14. </a:t>
            </a:r>
          </a:p>
          <a:p>
            <a:r>
              <a:rPr lang="en-US" sz="1200">
                <a:ea typeface="+mn-lt"/>
                <a:cs typeface="+mn-lt"/>
              </a:rPr>
              <a:t>Sender R, Fuchs S, Milo R. Revised Estimates for the Number of Human and Bacteria Cells in the Body. </a:t>
            </a:r>
            <a:r>
              <a:rPr lang="en-US" sz="1200" err="1">
                <a:ea typeface="+mn-lt"/>
                <a:cs typeface="+mn-lt"/>
              </a:rPr>
              <a:t>PLoS</a:t>
            </a:r>
            <a:r>
              <a:rPr lang="en-US" sz="1200">
                <a:ea typeface="+mn-lt"/>
                <a:cs typeface="+mn-lt"/>
              </a:rPr>
              <a:t> Biol. 2016 Aug 19;14(8):e1002533.</a:t>
            </a:r>
          </a:p>
          <a:p>
            <a:r>
              <a:rPr lang="en-US" sz="1200">
                <a:ea typeface="+mn-lt"/>
                <a:cs typeface="+mn-lt"/>
              </a:rPr>
              <a:t>  Belkaid Y, Hand TW. Role of the microbiota in immunity and inflammation. Cell. 2014 Mar 27;157(1):121-41. </a:t>
            </a:r>
          </a:p>
          <a:p>
            <a:r>
              <a:rPr lang="en-US" sz="1200">
                <a:ea typeface="+mn-lt"/>
                <a:cs typeface="+mn-lt"/>
              </a:rPr>
              <a:t> Round JL, Mazmanian SK. The gut microbiota shapes intestinal immune responses during health and disease. Nat Rev Immunol. 2009 May;9(5):313-23.</a:t>
            </a:r>
          </a:p>
          <a:p>
            <a:r>
              <a:rPr lang="en-US" sz="1200">
                <a:ea typeface="+mn-lt"/>
                <a:cs typeface="+mn-lt"/>
              </a:rPr>
              <a:t> Thomas AM, </a:t>
            </a:r>
            <a:r>
              <a:rPr lang="en-US" sz="1200" err="1">
                <a:ea typeface="+mn-lt"/>
                <a:cs typeface="+mn-lt"/>
              </a:rPr>
              <a:t>Manghi</a:t>
            </a:r>
            <a:r>
              <a:rPr lang="en-US" sz="1200">
                <a:ea typeface="+mn-lt"/>
                <a:cs typeface="+mn-lt"/>
              </a:rPr>
              <a:t> P, Asnicar F, </a:t>
            </a:r>
            <a:r>
              <a:rPr lang="en-US" sz="1200" err="1">
                <a:ea typeface="+mn-lt"/>
                <a:cs typeface="+mn-lt"/>
              </a:rPr>
              <a:t>Pasolli</a:t>
            </a:r>
            <a:r>
              <a:rPr lang="en-US" sz="1200">
                <a:ea typeface="+mn-lt"/>
                <a:cs typeface="+mn-lt"/>
              </a:rPr>
              <a:t> E, Armanini F, Zolfo M, et al. Metagenomic analysis of colorectal cancer datasets identifies cross-cohort microbial diagnostic signatures and a link with choline degradation. Nat Med. 2019 Mar;25(4):667-78.</a:t>
            </a:r>
          </a:p>
          <a:p>
            <a:r>
              <a:rPr lang="en-US" sz="1200">
                <a:ea typeface="+mn-lt"/>
                <a:cs typeface="+mn-lt"/>
              </a:rPr>
              <a:t> </a:t>
            </a:r>
            <a:r>
              <a:rPr lang="en-US" sz="1200" err="1">
                <a:ea typeface="+mn-lt"/>
                <a:cs typeface="+mn-lt"/>
              </a:rPr>
              <a:t>Pasolli</a:t>
            </a:r>
            <a:r>
              <a:rPr lang="en-US" sz="1200">
                <a:ea typeface="+mn-lt"/>
                <a:cs typeface="+mn-lt"/>
              </a:rPr>
              <a:t> E, Truong DT, Malik F, Waldron L, </a:t>
            </a:r>
            <a:r>
              <a:rPr lang="en-US" sz="1200" err="1">
                <a:ea typeface="+mn-lt"/>
                <a:cs typeface="+mn-lt"/>
              </a:rPr>
              <a:t>Segata</a:t>
            </a:r>
            <a:r>
              <a:rPr lang="en-US" sz="1200">
                <a:ea typeface="+mn-lt"/>
                <a:cs typeface="+mn-lt"/>
              </a:rPr>
              <a:t> N. Machine Learning Meta-analysis of Large Metagenomic Datasets: Tools and Biological Insights. </a:t>
            </a:r>
            <a:r>
              <a:rPr lang="en-US" sz="1200" err="1">
                <a:ea typeface="+mn-lt"/>
                <a:cs typeface="+mn-lt"/>
              </a:rPr>
              <a:t>PLoS</a:t>
            </a:r>
            <a:r>
              <a:rPr lang="en-US" sz="1200">
                <a:ea typeface="+mn-lt"/>
                <a:cs typeface="+mn-lt"/>
              </a:rPr>
              <a:t> </a:t>
            </a:r>
            <a:r>
              <a:rPr lang="en-US" sz="1200" err="1">
                <a:ea typeface="+mn-lt"/>
                <a:cs typeface="+mn-lt"/>
              </a:rPr>
              <a:t>Comput</a:t>
            </a:r>
            <a:r>
              <a:rPr lang="en-US" sz="1200">
                <a:ea typeface="+mn-lt"/>
                <a:cs typeface="+mn-lt"/>
              </a:rPr>
              <a:t> Biol. 2016 Nov 10;12(11):e1004977.</a:t>
            </a:r>
          </a:p>
          <a:p>
            <a:r>
              <a:rPr lang="en-US" sz="1200">
                <a:ea typeface="+mn-lt"/>
                <a:cs typeface="+mn-lt"/>
              </a:rPr>
              <a:t> Love, M., Anders, S., &amp; Huber, W. (2014). Differential analysis of count data–the DESeq2 package. Genome Biol, 15(550), 10-1186.</a:t>
            </a:r>
          </a:p>
          <a:p>
            <a:r>
              <a:rPr lang="en-US" sz="1200">
                <a:ea typeface="+mn-lt"/>
                <a:cs typeface="+mn-lt"/>
              </a:rPr>
              <a:t> </a:t>
            </a:r>
            <a:r>
              <a:rPr lang="en-US" sz="1200" err="1">
                <a:ea typeface="+mn-lt"/>
                <a:cs typeface="+mn-lt"/>
              </a:rPr>
              <a:t>Kanehisa</a:t>
            </a:r>
            <a:r>
              <a:rPr lang="en-US" sz="1200">
                <a:ea typeface="+mn-lt"/>
                <a:cs typeface="+mn-lt"/>
              </a:rPr>
              <a:t>, M. (2002, November). The KEGG database. In ‘In </a:t>
            </a:r>
            <a:r>
              <a:rPr lang="en-US" sz="1200" err="1">
                <a:ea typeface="+mn-lt"/>
                <a:cs typeface="+mn-lt"/>
              </a:rPr>
              <a:t>silico’simulation</a:t>
            </a:r>
            <a:r>
              <a:rPr lang="en-US" sz="1200">
                <a:ea typeface="+mn-lt"/>
                <a:cs typeface="+mn-lt"/>
              </a:rPr>
              <a:t> of biological processes: Novartis Foundation Symposium 247 (Vol. 247, pp. 91-103). Chichester, UK: John Wiley &amp; Sons, Ltd. </a:t>
            </a:r>
          </a:p>
          <a:p>
            <a:r>
              <a:rPr lang="en-US" sz="1200" err="1">
                <a:ea typeface="+mn-lt"/>
                <a:cs typeface="+mn-lt"/>
              </a:rPr>
              <a:t>Argelaguet</a:t>
            </a:r>
            <a:r>
              <a:rPr lang="en-US" sz="1200">
                <a:ea typeface="+mn-lt"/>
                <a:cs typeface="+mn-lt"/>
              </a:rPr>
              <a:t> R, Velten B, Arnol D, Dietrich S, Zenz T, Marioni JC, Buettner F, Huber W, </a:t>
            </a:r>
            <a:r>
              <a:rPr lang="en-US" sz="1200" err="1">
                <a:ea typeface="+mn-lt"/>
                <a:cs typeface="+mn-lt"/>
              </a:rPr>
              <a:t>Stegle</a:t>
            </a:r>
            <a:r>
              <a:rPr lang="en-US" sz="1200">
                <a:ea typeface="+mn-lt"/>
                <a:cs typeface="+mn-lt"/>
              </a:rPr>
              <a:t> O (2018). “Multi‐Omics Factor Analysis—a framework for unsupervised integration of multi‐omics data sets.” Molecular Systems Biology.</a:t>
            </a:r>
          </a:p>
          <a:p>
            <a:r>
              <a:rPr lang="en-US" sz="1200">
                <a:ea typeface="+mn-lt"/>
                <a:cs typeface="+mn-lt"/>
              </a:rPr>
              <a:t>Ratajczak, Mariusz &amp; Ratajczak, Janina. (2021). Innate Immunity Communicates Using the Language of Extracellular </a:t>
            </a:r>
            <a:r>
              <a:rPr lang="en-US" sz="1200" err="1">
                <a:ea typeface="+mn-lt"/>
                <a:cs typeface="+mn-lt"/>
              </a:rPr>
              <a:t>Microvesicles</a:t>
            </a:r>
            <a:r>
              <a:rPr lang="en-US" sz="1200">
                <a:ea typeface="+mn-lt"/>
                <a:cs typeface="+mn-lt"/>
              </a:rPr>
              <a:t>. Stem Cell Reviews and Reports. 17. 10.1007/s12015-021-10138-6.</a:t>
            </a:r>
            <a:endParaRPr lang="en-US" sz="1200">
              <a:ea typeface="Calibri"/>
              <a:cs typeface="Calibri"/>
            </a:endParaRPr>
          </a:p>
        </p:txBody>
      </p:sp>
    </p:spTree>
    <p:extLst>
      <p:ext uri="{BB962C8B-B14F-4D97-AF65-F5344CB8AC3E}">
        <p14:creationId xmlns:p14="http://schemas.microsoft.com/office/powerpoint/2010/main" val="3171282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3"/>
          <p:cNvSpPr txBox="1">
            <a:spLocks noGrp="1"/>
          </p:cNvSpPr>
          <p:nvPr>
            <p:ph type="title"/>
          </p:nvPr>
        </p:nvSpPr>
        <p:spPr>
          <a:xfrm>
            <a:off x="720000" y="23365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600"/>
              <a:t>THANKS</a:t>
            </a:r>
            <a:br>
              <a:rPr lang="en"/>
            </a:br>
            <a:r>
              <a:rPr lang="en" sz="1600" b="0"/>
              <a:t>Do you have any question?</a:t>
            </a:r>
            <a:endParaRPr sz="1600" b="0"/>
          </a:p>
        </p:txBody>
      </p:sp>
    </p:spTree>
    <p:extLst>
      <p:ext uri="{BB962C8B-B14F-4D97-AF65-F5344CB8AC3E}">
        <p14:creationId xmlns:p14="http://schemas.microsoft.com/office/powerpoint/2010/main" val="2532015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B9255-9E37-981F-0C39-5FDD23F93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534D2-8B41-4432-DA98-8263B4905AB2}"/>
              </a:ext>
            </a:extLst>
          </p:cNvPr>
          <p:cNvSpPr>
            <a:spLocks noGrp="1"/>
          </p:cNvSpPr>
          <p:nvPr>
            <p:ph type="title"/>
          </p:nvPr>
        </p:nvSpPr>
        <p:spPr/>
        <p:txBody>
          <a:bodyPr>
            <a:normAutofit/>
          </a:bodyPr>
          <a:lstStyle/>
          <a:p>
            <a:r>
              <a:rPr lang="en-US" sz="4500" b="1">
                <a:solidFill>
                  <a:srgbClr val="0070C0"/>
                </a:solidFill>
                <a:ea typeface="Calibri Light"/>
                <a:cs typeface="Calibri Light"/>
              </a:rPr>
              <a:t>MiRNA-Seq Analysis </a:t>
            </a:r>
            <a:endParaRPr lang="en-US" sz="4500" b="1"/>
          </a:p>
        </p:txBody>
      </p:sp>
      <p:sp>
        <p:nvSpPr>
          <p:cNvPr id="3" name="Content Placeholder 2">
            <a:extLst>
              <a:ext uri="{FF2B5EF4-FFF2-40B4-BE49-F238E27FC236}">
                <a16:creationId xmlns:a16="http://schemas.microsoft.com/office/drawing/2014/main" id="{B4021E07-9E4B-0B8B-18E2-3554F42F146F}"/>
              </a:ext>
            </a:extLst>
          </p:cNvPr>
          <p:cNvSpPr>
            <a:spLocks noGrp="1"/>
          </p:cNvSpPr>
          <p:nvPr>
            <p:ph idx="1"/>
          </p:nvPr>
        </p:nvSpPr>
        <p:spPr>
          <a:xfrm>
            <a:off x="628650" y="2242233"/>
            <a:ext cx="7886700" cy="4351338"/>
          </a:xfrm>
        </p:spPr>
        <p:txBody>
          <a:bodyPr vert="horz" lIns="68580" tIns="34290" rIns="68580" bIns="34290" rtlCol="0" anchor="t">
            <a:normAutofit/>
          </a:bodyPr>
          <a:lstStyle/>
          <a:p>
            <a:pPr marL="0" indent="0">
              <a:buNone/>
            </a:pPr>
            <a:r>
              <a:rPr lang="en-US" sz="2000">
                <a:ea typeface="+mn-lt"/>
                <a:cs typeface="+mn-lt"/>
              </a:rPr>
              <a:t>First, we received the data from Multi-Omics Cancer Benchmark TCGA Preprocessed Data, it contains 3 main files which are </a:t>
            </a:r>
            <a:r>
              <a:rPr lang="en-US" sz="2000">
                <a:solidFill>
                  <a:srgbClr val="FF0000"/>
                </a:solidFill>
                <a:ea typeface="+mn-lt"/>
                <a:cs typeface="+mn-lt"/>
              </a:rPr>
              <a:t>miRNA</a:t>
            </a:r>
            <a:r>
              <a:rPr lang="en-US" sz="2000">
                <a:ea typeface="+mn-lt"/>
                <a:cs typeface="+mn-lt"/>
              </a:rPr>
              <a:t>, </a:t>
            </a:r>
            <a:r>
              <a:rPr lang="en-US" sz="2000">
                <a:solidFill>
                  <a:srgbClr val="FF0000"/>
                </a:solidFill>
                <a:ea typeface="+mn-lt"/>
                <a:cs typeface="+mn-lt"/>
              </a:rPr>
              <a:t>exp</a:t>
            </a:r>
            <a:r>
              <a:rPr lang="en-US" sz="2000">
                <a:ea typeface="+mn-lt"/>
                <a:cs typeface="+mn-lt"/>
              </a:rPr>
              <a:t> and </a:t>
            </a:r>
            <a:r>
              <a:rPr lang="en-US" sz="2000">
                <a:solidFill>
                  <a:srgbClr val="FF0000"/>
                </a:solidFill>
                <a:ea typeface="+mn-lt"/>
                <a:cs typeface="+mn-lt"/>
              </a:rPr>
              <a:t>methyl</a:t>
            </a:r>
            <a:r>
              <a:rPr lang="en-US" sz="2000">
                <a:ea typeface="+mn-lt"/>
                <a:cs typeface="+mn-lt"/>
              </a:rPr>
              <a:t>.</a:t>
            </a:r>
          </a:p>
          <a:p>
            <a:pPr marL="342900" indent="-342900"/>
            <a:r>
              <a:rPr lang="en-US" sz="2000">
                <a:ea typeface="+mn-lt"/>
                <a:cs typeface="+mn-lt"/>
              </a:rPr>
              <a:t>The main of miRNA contains </a:t>
            </a:r>
            <a:r>
              <a:rPr lang="en-US" sz="2000">
                <a:solidFill>
                  <a:srgbClr val="FF0000"/>
                </a:solidFill>
                <a:ea typeface="+mn-lt"/>
                <a:cs typeface="+mn-lt"/>
              </a:rPr>
              <a:t>1,046</a:t>
            </a:r>
            <a:r>
              <a:rPr lang="en-US" sz="2000">
                <a:ea typeface="+mn-lt"/>
                <a:cs typeface="+mn-lt"/>
              </a:rPr>
              <a:t> rows, </a:t>
            </a:r>
            <a:r>
              <a:rPr lang="en-US" sz="2000">
                <a:solidFill>
                  <a:srgbClr val="FF0000"/>
                </a:solidFill>
                <a:ea typeface="+mn-lt"/>
                <a:cs typeface="+mn-lt"/>
              </a:rPr>
              <a:t>452</a:t>
            </a:r>
            <a:r>
              <a:rPr lang="en-US" sz="2000">
                <a:ea typeface="+mn-lt"/>
                <a:cs typeface="+mn-lt"/>
              </a:rPr>
              <a:t> total columns </a:t>
            </a:r>
          </a:p>
          <a:p>
            <a:pPr marL="342900" indent="-342900"/>
            <a:r>
              <a:rPr lang="en-US" sz="2000">
                <a:ea typeface="+mn-lt"/>
                <a:cs typeface="+mn-lt"/>
              </a:rPr>
              <a:t> Meta data contains </a:t>
            </a:r>
            <a:r>
              <a:rPr lang="en-US" sz="2000">
                <a:solidFill>
                  <a:srgbClr val="FF0000"/>
                </a:solidFill>
                <a:ea typeface="+mn-lt"/>
                <a:cs typeface="+mn-lt"/>
              </a:rPr>
              <a:t>481</a:t>
            </a:r>
            <a:r>
              <a:rPr lang="en-US" sz="2000">
                <a:ea typeface="+mn-lt"/>
                <a:cs typeface="+mn-lt"/>
              </a:rPr>
              <a:t> rows, </a:t>
            </a:r>
            <a:r>
              <a:rPr lang="en-US" sz="2000">
                <a:solidFill>
                  <a:srgbClr val="FF0000"/>
                </a:solidFill>
                <a:ea typeface="+mn-lt"/>
                <a:cs typeface="+mn-lt"/>
              </a:rPr>
              <a:t>102</a:t>
            </a:r>
            <a:r>
              <a:rPr lang="en-US" sz="2000">
                <a:ea typeface="+mn-lt"/>
                <a:cs typeface="+mn-lt"/>
              </a:rPr>
              <a:t> total columns.</a:t>
            </a:r>
          </a:p>
          <a:p>
            <a:pPr marL="342900" indent="-342900"/>
            <a:r>
              <a:rPr lang="en-US" sz="2000">
                <a:ea typeface="+mn-lt"/>
                <a:cs typeface="+mn-lt"/>
              </a:rPr>
              <a:t>As well as we checked data, vital status column </a:t>
            </a:r>
            <a:r>
              <a:rPr lang="en-US" sz="2000">
                <a:solidFill>
                  <a:srgbClr val="FF0000"/>
                </a:solidFill>
                <a:ea typeface="+mn-lt"/>
                <a:cs typeface="+mn-lt"/>
              </a:rPr>
              <a:t>227</a:t>
            </a:r>
            <a:r>
              <a:rPr lang="en-US" sz="2000">
                <a:ea typeface="+mn-lt"/>
                <a:cs typeface="+mn-lt"/>
              </a:rPr>
              <a:t> living and </a:t>
            </a:r>
            <a:r>
              <a:rPr lang="en-US" sz="2000">
                <a:solidFill>
                  <a:srgbClr val="FF0000"/>
                </a:solidFill>
                <a:ea typeface="+mn-lt"/>
                <a:cs typeface="+mn-lt"/>
              </a:rPr>
              <a:t>253</a:t>
            </a:r>
            <a:r>
              <a:rPr lang="en-US" sz="2000">
                <a:ea typeface="+mn-lt"/>
                <a:cs typeface="+mn-lt"/>
              </a:rPr>
              <a:t>deceased, also we have </a:t>
            </a:r>
            <a:r>
              <a:rPr lang="en-US" sz="2000">
                <a:solidFill>
                  <a:srgbClr val="FF0000"/>
                </a:solidFill>
                <a:ea typeface="+mn-lt"/>
                <a:cs typeface="+mn-lt"/>
              </a:rPr>
              <a:t>183</a:t>
            </a:r>
            <a:r>
              <a:rPr lang="en-US" sz="2000">
                <a:ea typeface="+mn-lt"/>
                <a:cs typeface="+mn-lt"/>
              </a:rPr>
              <a:t> females and </a:t>
            </a:r>
            <a:r>
              <a:rPr lang="en-US" sz="2000">
                <a:solidFill>
                  <a:srgbClr val="FF0000"/>
                </a:solidFill>
                <a:ea typeface="+mn-lt"/>
                <a:cs typeface="+mn-lt"/>
              </a:rPr>
              <a:t>297</a:t>
            </a:r>
            <a:r>
              <a:rPr lang="en-US" sz="2000">
                <a:ea typeface="+mn-lt"/>
                <a:cs typeface="+mn-lt"/>
              </a:rPr>
              <a:t> males. </a:t>
            </a:r>
          </a:p>
          <a:p>
            <a:pPr marL="342900" indent="-342900"/>
            <a:r>
              <a:rPr lang="en-US" sz="2000">
                <a:ea typeface="+mn-lt"/>
                <a:cs typeface="+mn-lt"/>
              </a:rPr>
              <a:t>Checking the NAs values, substituting dotted in MiRNA data and dashed in metadata (melanoma) to make the same dashed in both and intersecting MiRNA data and metadata to make columns of MiRNA data equal rows of metadata to apply deseq2. </a:t>
            </a:r>
            <a:endParaRPr lang="en-US" sz="2000">
              <a:latin typeface="Calibri"/>
              <a:ea typeface="Calibri"/>
              <a:cs typeface="Calibri"/>
            </a:endParaRPr>
          </a:p>
          <a:p>
            <a:endParaRPr lang="en-US" sz="2000">
              <a:ea typeface="Calibri"/>
              <a:cs typeface="Calibri"/>
            </a:endParaRPr>
          </a:p>
        </p:txBody>
      </p:sp>
      <p:cxnSp>
        <p:nvCxnSpPr>
          <p:cNvPr id="4" name="Straight Arrow Connector 3">
            <a:extLst>
              <a:ext uri="{FF2B5EF4-FFF2-40B4-BE49-F238E27FC236}">
                <a16:creationId xmlns:a16="http://schemas.microsoft.com/office/drawing/2014/main" id="{7C28A9AC-9153-1FFA-5405-3F27426E51D6}"/>
              </a:ext>
            </a:extLst>
          </p:cNvPr>
          <p:cNvCxnSpPr/>
          <p:nvPr/>
        </p:nvCxnSpPr>
        <p:spPr>
          <a:xfrm>
            <a:off x="625862" y="1557628"/>
            <a:ext cx="7892274" cy="23696"/>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06600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4488D-1F98-7DE6-236C-055B20031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8E86F-E8A5-E6FE-B2DA-8B773A55D445}"/>
              </a:ext>
            </a:extLst>
          </p:cNvPr>
          <p:cNvSpPr>
            <a:spLocks noGrp="1"/>
          </p:cNvSpPr>
          <p:nvPr>
            <p:ph type="title"/>
          </p:nvPr>
        </p:nvSpPr>
        <p:spPr/>
        <p:txBody>
          <a:bodyPr>
            <a:normAutofit/>
          </a:bodyPr>
          <a:lstStyle/>
          <a:p>
            <a:r>
              <a:rPr lang="en-US" sz="4500" b="1">
                <a:solidFill>
                  <a:srgbClr val="0070C0"/>
                </a:solidFill>
                <a:ea typeface="Calibri Light"/>
                <a:cs typeface="Calibri Light"/>
              </a:rPr>
              <a:t>MiRNA-Seq Analysis </a:t>
            </a:r>
            <a:endParaRPr lang="en-US" sz="4500" b="1"/>
          </a:p>
        </p:txBody>
      </p:sp>
      <p:sp>
        <p:nvSpPr>
          <p:cNvPr id="3" name="Content Placeholder 2">
            <a:extLst>
              <a:ext uri="{FF2B5EF4-FFF2-40B4-BE49-F238E27FC236}">
                <a16:creationId xmlns:a16="http://schemas.microsoft.com/office/drawing/2014/main" id="{8C10A7D1-1FC4-DFC0-5AA2-82BF7241FBA8}"/>
              </a:ext>
            </a:extLst>
          </p:cNvPr>
          <p:cNvSpPr>
            <a:spLocks noGrp="1"/>
          </p:cNvSpPr>
          <p:nvPr>
            <p:ph idx="1"/>
          </p:nvPr>
        </p:nvSpPr>
        <p:spPr>
          <a:xfrm>
            <a:off x="628650" y="2226469"/>
            <a:ext cx="7886700" cy="3714264"/>
          </a:xfrm>
        </p:spPr>
        <p:txBody>
          <a:bodyPr vert="horz" lIns="68580" tIns="34290" rIns="68580" bIns="34290" rtlCol="0" anchor="t">
            <a:normAutofit/>
          </a:bodyPr>
          <a:lstStyle/>
          <a:p>
            <a:pPr marL="0" indent="0">
              <a:buNone/>
            </a:pPr>
            <a:r>
              <a:rPr lang="en-US" dirty="0">
                <a:ea typeface="+mn-lt"/>
                <a:cs typeface="+mn-lt"/>
              </a:rPr>
              <a:t>1.1: MiRNA RESULTS</a:t>
            </a:r>
          </a:p>
          <a:p>
            <a:pPr marL="0" indent="0">
              <a:buNone/>
            </a:pPr>
            <a:r>
              <a:rPr lang="en-US" dirty="0">
                <a:ea typeface="+mn-lt"/>
                <a:cs typeface="+mn-lt"/>
              </a:rPr>
              <a:t>A) Normality check </a:t>
            </a:r>
          </a:p>
          <a:p>
            <a:pPr marL="0" indent="0">
              <a:buNone/>
            </a:pPr>
            <a:endParaRPr lang="en-US" dirty="0">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1DB99783-07C6-9ECD-5D2F-F64313AB64FC}"/>
              </a:ext>
            </a:extLst>
          </p:cNvPr>
          <p:cNvCxnSpPr/>
          <p:nvPr/>
        </p:nvCxnSpPr>
        <p:spPr>
          <a:xfrm>
            <a:off x="625862" y="1589675"/>
            <a:ext cx="7892274" cy="23696"/>
          </a:xfrm>
          <a:prstGeom prst="straightConnector1">
            <a:avLst/>
          </a:prstGeom>
        </p:spPr>
        <p:style>
          <a:lnRef idx="3">
            <a:schemeClr val="dk1"/>
          </a:lnRef>
          <a:fillRef idx="0">
            <a:schemeClr val="dk1"/>
          </a:fillRef>
          <a:effectRef idx="2">
            <a:schemeClr val="dk1"/>
          </a:effectRef>
          <a:fontRef idx="minor">
            <a:schemeClr val="tx1"/>
          </a:fontRef>
        </p:style>
      </p:cxnSp>
      <p:pic>
        <p:nvPicPr>
          <p:cNvPr id="5" name="Picture 4" descr="A graph of a number of numbers&#10;&#10;Description automatically generated">
            <a:extLst>
              <a:ext uri="{FF2B5EF4-FFF2-40B4-BE49-F238E27FC236}">
                <a16:creationId xmlns:a16="http://schemas.microsoft.com/office/drawing/2014/main" id="{4BB76A5A-A7EE-0E24-9EB7-53542DFB543E}"/>
              </a:ext>
            </a:extLst>
          </p:cNvPr>
          <p:cNvPicPr>
            <a:picLocks noChangeAspect="1"/>
          </p:cNvPicPr>
          <p:nvPr/>
        </p:nvPicPr>
        <p:blipFill>
          <a:blip r:embed="rId2"/>
          <a:stretch>
            <a:fillRect/>
          </a:stretch>
        </p:blipFill>
        <p:spPr>
          <a:xfrm>
            <a:off x="337660" y="3152422"/>
            <a:ext cx="4259906" cy="3204908"/>
          </a:xfrm>
          <a:prstGeom prst="rect">
            <a:avLst/>
          </a:prstGeom>
        </p:spPr>
      </p:pic>
      <p:sp>
        <p:nvSpPr>
          <p:cNvPr id="7" name="TextBox 6">
            <a:extLst>
              <a:ext uri="{FF2B5EF4-FFF2-40B4-BE49-F238E27FC236}">
                <a16:creationId xmlns:a16="http://schemas.microsoft.com/office/drawing/2014/main" id="{6C60A56D-5AD3-0B3A-7A79-999D0C6880DD}"/>
              </a:ext>
            </a:extLst>
          </p:cNvPr>
          <p:cNvSpPr txBox="1"/>
          <p:nvPr/>
        </p:nvSpPr>
        <p:spPr>
          <a:xfrm>
            <a:off x="1556407" y="6357432"/>
            <a:ext cx="2057400" cy="19620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825" b="1" dirty="0">
                <a:latin typeface="Times New Roman"/>
              </a:rPr>
              <a:t>Figure 1</a:t>
            </a:r>
            <a:r>
              <a:rPr lang="en-US" sz="825" dirty="0">
                <a:latin typeface="Times New Roman"/>
              </a:rPr>
              <a:t>:  Histogram for the dataset.</a:t>
            </a:r>
          </a:p>
        </p:txBody>
      </p:sp>
      <p:pic>
        <p:nvPicPr>
          <p:cNvPr id="8" name="Picture 7" descr="A graph of a normal q-q plot&#10;&#10;Description automatically generated">
            <a:extLst>
              <a:ext uri="{FF2B5EF4-FFF2-40B4-BE49-F238E27FC236}">
                <a16:creationId xmlns:a16="http://schemas.microsoft.com/office/drawing/2014/main" id="{9B50DF21-510C-D1C5-64E1-DD494D7A13D8}"/>
              </a:ext>
            </a:extLst>
          </p:cNvPr>
          <p:cNvPicPr>
            <a:picLocks noChangeAspect="1"/>
          </p:cNvPicPr>
          <p:nvPr/>
        </p:nvPicPr>
        <p:blipFill>
          <a:blip r:embed="rId3"/>
          <a:stretch>
            <a:fillRect/>
          </a:stretch>
        </p:blipFill>
        <p:spPr>
          <a:xfrm>
            <a:off x="4888556" y="3152421"/>
            <a:ext cx="3767789" cy="2788312"/>
          </a:xfrm>
          <a:prstGeom prst="rect">
            <a:avLst/>
          </a:prstGeom>
        </p:spPr>
      </p:pic>
      <p:sp>
        <p:nvSpPr>
          <p:cNvPr id="9" name="TextBox 8">
            <a:extLst>
              <a:ext uri="{FF2B5EF4-FFF2-40B4-BE49-F238E27FC236}">
                <a16:creationId xmlns:a16="http://schemas.microsoft.com/office/drawing/2014/main" id="{5D741664-F931-901B-05A8-964D33A5C13C}"/>
              </a:ext>
            </a:extLst>
          </p:cNvPr>
          <p:cNvSpPr txBox="1"/>
          <p:nvPr/>
        </p:nvSpPr>
        <p:spPr>
          <a:xfrm>
            <a:off x="5944927" y="6250915"/>
            <a:ext cx="1791016" cy="20099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825" b="1" dirty="0">
                <a:latin typeface="Times New Roman"/>
              </a:rPr>
              <a:t>Figure 2</a:t>
            </a:r>
            <a:r>
              <a:rPr lang="en-US" sz="825" dirty="0">
                <a:latin typeface="Times New Roman"/>
              </a:rPr>
              <a:t>:  QQ-Plot</a:t>
            </a:r>
          </a:p>
        </p:txBody>
      </p:sp>
    </p:spTree>
    <p:extLst>
      <p:ext uri="{BB962C8B-B14F-4D97-AF65-F5344CB8AC3E}">
        <p14:creationId xmlns:p14="http://schemas.microsoft.com/office/powerpoint/2010/main" val="595100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003F4-C750-2DC6-35B9-95DB505A4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12A71-379D-02B3-B482-03EACFF6AE2D}"/>
              </a:ext>
            </a:extLst>
          </p:cNvPr>
          <p:cNvSpPr>
            <a:spLocks noGrp="1"/>
          </p:cNvSpPr>
          <p:nvPr>
            <p:ph type="title"/>
          </p:nvPr>
        </p:nvSpPr>
        <p:spPr/>
        <p:txBody>
          <a:bodyPr>
            <a:normAutofit/>
          </a:bodyPr>
          <a:lstStyle/>
          <a:p>
            <a:r>
              <a:rPr lang="en-US" sz="4500" b="1">
                <a:solidFill>
                  <a:srgbClr val="0070C0"/>
                </a:solidFill>
                <a:ea typeface="Calibri Light"/>
                <a:cs typeface="Calibri Light"/>
              </a:rPr>
              <a:t>MiRNA-Seq Analysis </a:t>
            </a:r>
            <a:endParaRPr lang="en-US" sz="4500">
              <a:solidFill>
                <a:srgbClr val="0070C0"/>
              </a:solidFill>
            </a:endParaRPr>
          </a:p>
        </p:txBody>
      </p:sp>
      <p:sp>
        <p:nvSpPr>
          <p:cNvPr id="3" name="Content Placeholder 2">
            <a:extLst>
              <a:ext uri="{FF2B5EF4-FFF2-40B4-BE49-F238E27FC236}">
                <a16:creationId xmlns:a16="http://schemas.microsoft.com/office/drawing/2014/main" id="{CB9EBB7B-A222-E9BC-313C-31AC709B92FD}"/>
              </a:ext>
            </a:extLst>
          </p:cNvPr>
          <p:cNvSpPr>
            <a:spLocks noGrp="1"/>
          </p:cNvSpPr>
          <p:nvPr>
            <p:ph idx="1"/>
          </p:nvPr>
        </p:nvSpPr>
        <p:spPr>
          <a:xfrm>
            <a:off x="628650" y="2226469"/>
            <a:ext cx="7886700" cy="3714264"/>
          </a:xfrm>
        </p:spPr>
        <p:txBody>
          <a:bodyPr vert="horz" lIns="68580" tIns="34290" rIns="68580" bIns="34290" rtlCol="0" anchor="t">
            <a:normAutofit/>
          </a:bodyPr>
          <a:lstStyle/>
          <a:p>
            <a:pPr marL="0" indent="0">
              <a:buNone/>
            </a:pPr>
            <a:r>
              <a:rPr lang="en-US" dirty="0">
                <a:ea typeface="+mn-lt"/>
                <a:cs typeface="+mn-lt"/>
              </a:rPr>
              <a:t>1.1: MiRNA RESULTS</a:t>
            </a:r>
          </a:p>
          <a:p>
            <a:pPr marL="0" indent="0">
              <a:buNone/>
            </a:pPr>
            <a:r>
              <a:rPr lang="en-US" sz="2000" dirty="0">
                <a:ea typeface="+mn-lt"/>
                <a:cs typeface="+mn-lt"/>
              </a:rPr>
              <a:t>B) Variance check "Box Plot"                               </a:t>
            </a:r>
            <a:endParaRPr lang="en-US" dirty="0">
              <a:ea typeface="Calibri" panose="020F0502020204030204"/>
              <a:cs typeface="Calibri" panose="020F0502020204030204"/>
            </a:endParaRPr>
          </a:p>
        </p:txBody>
      </p:sp>
      <p:cxnSp>
        <p:nvCxnSpPr>
          <p:cNvPr id="4" name="Straight Arrow Connector 3">
            <a:extLst>
              <a:ext uri="{FF2B5EF4-FFF2-40B4-BE49-F238E27FC236}">
                <a16:creationId xmlns:a16="http://schemas.microsoft.com/office/drawing/2014/main" id="{C990600B-0C16-CC67-D1A5-38734F20A44C}"/>
              </a:ext>
            </a:extLst>
          </p:cNvPr>
          <p:cNvCxnSpPr/>
          <p:nvPr/>
        </p:nvCxnSpPr>
        <p:spPr>
          <a:xfrm>
            <a:off x="625862" y="1557628"/>
            <a:ext cx="7892274" cy="23696"/>
          </a:xfrm>
          <a:prstGeom prst="straightConnector1">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20699B37-6A01-AED8-59F1-56A2B359743E}"/>
              </a:ext>
            </a:extLst>
          </p:cNvPr>
          <p:cNvSpPr txBox="1"/>
          <p:nvPr/>
        </p:nvSpPr>
        <p:spPr>
          <a:xfrm>
            <a:off x="3543299" y="6170353"/>
            <a:ext cx="2057400" cy="19620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825" b="1" dirty="0">
                <a:latin typeface="Times New Roman"/>
              </a:rPr>
              <a:t>Figure 3</a:t>
            </a:r>
            <a:r>
              <a:rPr lang="en-US" sz="825" dirty="0">
                <a:latin typeface="Times New Roman"/>
              </a:rPr>
              <a:t>:  Boxplot Shows Variance</a:t>
            </a:r>
          </a:p>
        </p:txBody>
      </p:sp>
      <p:pic>
        <p:nvPicPr>
          <p:cNvPr id="6" name="Picture 5" descr="A black and white image of a sound wave&#10;&#10;Description automatically generated">
            <a:extLst>
              <a:ext uri="{FF2B5EF4-FFF2-40B4-BE49-F238E27FC236}">
                <a16:creationId xmlns:a16="http://schemas.microsoft.com/office/drawing/2014/main" id="{3F67B7C2-8D5C-24D3-6E1B-19CBBFAE947C}"/>
              </a:ext>
            </a:extLst>
          </p:cNvPr>
          <p:cNvPicPr>
            <a:picLocks noChangeAspect="1"/>
          </p:cNvPicPr>
          <p:nvPr/>
        </p:nvPicPr>
        <p:blipFill>
          <a:blip r:embed="rId2"/>
          <a:stretch>
            <a:fillRect/>
          </a:stretch>
        </p:blipFill>
        <p:spPr>
          <a:xfrm>
            <a:off x="2136911" y="3101849"/>
            <a:ext cx="4621697" cy="3053509"/>
          </a:xfrm>
          <a:prstGeom prst="rect">
            <a:avLst/>
          </a:prstGeom>
        </p:spPr>
      </p:pic>
    </p:spTree>
    <p:extLst>
      <p:ext uri="{BB962C8B-B14F-4D97-AF65-F5344CB8AC3E}">
        <p14:creationId xmlns:p14="http://schemas.microsoft.com/office/powerpoint/2010/main" val="34139436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tistics and Probability: Data Analysis and Interpretation - Math - 10th grade by Slidesgo">
  <a:themeElements>
    <a:clrScheme name="Simple Light">
      <a:dk1>
        <a:srgbClr val="1F3374"/>
      </a:dk1>
      <a:lt1>
        <a:srgbClr val="F8F8F8"/>
      </a:lt1>
      <a:dk2>
        <a:srgbClr val="304BA6"/>
      </a:dk2>
      <a:lt2>
        <a:srgbClr val="D8E4F7"/>
      </a:lt2>
      <a:accent1>
        <a:srgbClr val="CB6EBE"/>
      </a:accent1>
      <a:accent2>
        <a:srgbClr val="F8C220"/>
      </a:accent2>
      <a:accent3>
        <a:srgbClr val="F05555"/>
      </a:accent3>
      <a:accent4>
        <a:srgbClr val="EFEFEF"/>
      </a:accent4>
      <a:accent5>
        <a:srgbClr val="FFFFFF"/>
      </a:accent5>
      <a:accent6>
        <a:srgbClr val="FFFFFF"/>
      </a:accent6>
      <a:hlink>
        <a:srgbClr val="1F33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TotalTime>
  <Words>2894</Words>
  <Application>Microsoft Office PowerPoint</Application>
  <PresentationFormat>On-screen Show (4:3)</PresentationFormat>
  <Paragraphs>310</Paragraphs>
  <Slides>67</Slides>
  <Notes>10</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67</vt:i4>
      </vt:variant>
    </vt:vector>
  </HeadingPairs>
  <TitlesOfParts>
    <vt:vector size="77" baseType="lpstr">
      <vt:lpstr>Anaheim</vt:lpstr>
      <vt:lpstr>Arial</vt:lpstr>
      <vt:lpstr>Barlow Semi Condensed</vt:lpstr>
      <vt:lpstr>Calibri</vt:lpstr>
      <vt:lpstr>Calibri Light</vt:lpstr>
      <vt:lpstr>Nunito Light</vt:lpstr>
      <vt:lpstr>Times New Roman</vt:lpstr>
      <vt:lpstr>Titillium Web</vt:lpstr>
      <vt:lpstr>Office Theme</vt:lpstr>
      <vt:lpstr>Statistics and Probability: Data Analysis and Interpretation - Math - 10th grade by Slidesgo</vt:lpstr>
      <vt:lpstr>Skin Cutaneous Melanoma (SKCM):Multi-Omics Analysis</vt:lpstr>
      <vt:lpstr>Team Project </vt:lpstr>
      <vt:lpstr>Table of content </vt:lpstr>
      <vt:lpstr>Introduction</vt:lpstr>
      <vt:lpstr>Introduction </vt:lpstr>
      <vt:lpstr>MiRNA-Seq Analysis</vt:lpstr>
      <vt:lpstr>MiRNA-Seq Analysis </vt:lpstr>
      <vt:lpstr>MiRNA-Seq Analysis </vt:lpstr>
      <vt:lpstr>MiRNA-Seq Analysis </vt:lpstr>
      <vt:lpstr>MiRNA-Seq Analysis </vt:lpstr>
      <vt:lpstr>MiRNA-Seq Analysis </vt:lpstr>
      <vt:lpstr>MiRNA-Seq Analysis </vt:lpstr>
      <vt:lpstr>MiRNA-Seq Analysis </vt:lpstr>
      <vt:lpstr>MiRNA-Seq Analysis </vt:lpstr>
      <vt:lpstr>MiRNA-Seq Analysis </vt:lpstr>
      <vt:lpstr>Gene Expression: MRNA Analysis</vt:lpstr>
      <vt:lpstr>Gene expression Analysis </vt:lpstr>
      <vt:lpstr>Gene expression Analysis </vt:lpstr>
      <vt:lpstr>Gene expression Analysis </vt:lpstr>
      <vt:lpstr>Gene expression Analysis </vt:lpstr>
      <vt:lpstr>Gene expression Analysis </vt:lpstr>
      <vt:lpstr>Gene expression Analysis </vt:lpstr>
      <vt:lpstr>Gene expression Analysis </vt:lpstr>
      <vt:lpstr>Methyl Array Analysis</vt:lpstr>
      <vt:lpstr>Upstream Analysis </vt:lpstr>
      <vt:lpstr>Upstream Analysis</vt:lpstr>
      <vt:lpstr>Upstream Analysis</vt:lpstr>
      <vt:lpstr>Upstream Analysis </vt:lpstr>
      <vt:lpstr>Upstream Analysis </vt:lpstr>
      <vt:lpstr>Upstream Analysis </vt:lpstr>
      <vt:lpstr>Downstream Analysis </vt:lpstr>
      <vt:lpstr>Downstream Analysis </vt:lpstr>
      <vt:lpstr>Downstream Analysis </vt:lpstr>
      <vt:lpstr>Downstream Analysis </vt:lpstr>
      <vt:lpstr>Downstream Analysis </vt:lpstr>
      <vt:lpstr>Downstream Analysis </vt:lpstr>
      <vt:lpstr>Enrichment analysis </vt:lpstr>
      <vt:lpstr>Enrichment analysis </vt:lpstr>
      <vt:lpstr>Enrichment analysis </vt:lpstr>
      <vt:lpstr>Integration Analysis</vt:lpstr>
      <vt:lpstr>Integration Analysis Preprocessing</vt:lpstr>
      <vt:lpstr>Integration Analysis Preprocessing</vt:lpstr>
      <vt:lpstr>PowerPoint Presentation</vt:lpstr>
      <vt:lpstr>Integration Analysis</vt:lpstr>
      <vt:lpstr>Quality check </vt:lpstr>
      <vt:lpstr>Correlation of factors to metadata</vt:lpstr>
      <vt:lpstr>Trying to identify factors using metadata</vt:lpstr>
      <vt:lpstr>Trying to identify factors using metadata</vt:lpstr>
      <vt:lpstr>Trying to identify factors using metadata</vt:lpstr>
      <vt:lpstr>Explaining variance</vt:lpstr>
      <vt:lpstr>Explaining variance</vt:lpstr>
      <vt:lpstr>Top Features weights </vt:lpstr>
      <vt:lpstr>Top Features weights </vt:lpstr>
      <vt:lpstr>Top Features weights </vt:lpstr>
      <vt:lpstr>Top Features weights </vt:lpstr>
      <vt:lpstr>Top Features weights </vt:lpstr>
      <vt:lpstr>PowerPoint Presentation</vt:lpstr>
      <vt:lpstr>PowerPoint Presentation</vt:lpstr>
      <vt:lpstr>PowerPoint Presentation</vt:lpstr>
      <vt:lpstr>Top Features weights </vt:lpstr>
      <vt:lpstr>Functional enrichment analysis</vt:lpstr>
      <vt:lpstr>Functional enrichment analysis</vt:lpstr>
      <vt:lpstr>Functional enrichment analysis</vt:lpstr>
      <vt:lpstr>Functional enrichment analysis</vt:lpstr>
      <vt:lpstr>References</vt:lpstr>
      <vt:lpstr>References </vt:lpstr>
      <vt:lpstr>THANKS Do you have 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Maram Zoughieb</dc:creator>
  <cp:lastModifiedBy>Maram Reda Zoughieb</cp:lastModifiedBy>
  <cp:revision>9</cp:revision>
  <dcterms:created xsi:type="dcterms:W3CDTF">2024-01-27T14:58:59Z</dcterms:created>
  <dcterms:modified xsi:type="dcterms:W3CDTF">2024-01-30T17:45:23Z</dcterms:modified>
</cp:coreProperties>
</file>